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7" r:id="rId5"/>
    <p:sldId id="260" r:id="rId6"/>
    <p:sldId id="268" r:id="rId7"/>
    <p:sldId id="269" r:id="rId8"/>
    <p:sldId id="270" r:id="rId9"/>
    <p:sldId id="261" r:id="rId10"/>
    <p:sldId id="275" r:id="rId11"/>
    <p:sldId id="271" r:id="rId12"/>
    <p:sldId id="262" r:id="rId13"/>
    <p:sldId id="263" r:id="rId14"/>
    <p:sldId id="272" r:id="rId15"/>
    <p:sldId id="264" r:id="rId16"/>
    <p:sldId id="273" r:id="rId17"/>
    <p:sldId id="274" r:id="rId18"/>
    <p:sldId id="276" r:id="rId19"/>
    <p:sldId id="277" r:id="rId20"/>
    <p:sldId id="278" r:id="rId21"/>
    <p:sldId id="279" r:id="rId22"/>
    <p:sldId id="280" r:id="rId23"/>
    <p:sldId id="2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9" d="100"/>
          <a:sy n="139" d="100"/>
        </p:scale>
        <p:origin x="-83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F74370-30C5-42FA-9CD9-CC331952E767}" type="datetimeFigureOut">
              <a:rPr lang="en-US" smtClean="0"/>
              <a:t>3/25/2014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7568FB-B5C8-440A-AC64-37D10759B4DC}" type="slidenum">
              <a:rPr lang="en-US" smtClean="0"/>
              <a:t>‹#›</a:t>
            </a:fld>
            <a:endParaRPr lang="en-US"/>
          </a:p>
        </p:txBody>
      </p:sp>
    </p:spTree>
    <p:extLst>
      <p:ext uri="{BB962C8B-B14F-4D97-AF65-F5344CB8AC3E}">
        <p14:creationId xmlns:p14="http://schemas.microsoft.com/office/powerpoint/2010/main" val="1348618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989D4EC5-A138-4EF8-BB7D-ABA2F8F41B90}" type="slidenum">
              <a:rPr lang="en-US" smtClean="0"/>
              <a:pPr/>
              <a:t>1</a:t>
            </a:fld>
            <a:endParaRPr lang="en-U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21" eaLnBrk="0" hangingPunct="0">
              <a:defRPr sz="2400">
                <a:solidFill>
                  <a:schemeClr val="tx1"/>
                </a:solidFill>
                <a:latin typeface="Arial" charset="0"/>
              </a:defRPr>
            </a:lvl1pPr>
            <a:lvl2pPr marL="727645" indent="-279864" defTabSz="914221" eaLnBrk="0" hangingPunct="0">
              <a:defRPr sz="2400">
                <a:solidFill>
                  <a:schemeClr val="tx1"/>
                </a:solidFill>
                <a:latin typeface="Arial" charset="0"/>
              </a:defRPr>
            </a:lvl2pPr>
            <a:lvl3pPr marL="1119454" indent="-223891" defTabSz="914221" eaLnBrk="0" hangingPunct="0">
              <a:defRPr sz="2400">
                <a:solidFill>
                  <a:schemeClr val="tx1"/>
                </a:solidFill>
                <a:latin typeface="Arial" charset="0"/>
              </a:defRPr>
            </a:lvl3pPr>
            <a:lvl4pPr marL="1567236" indent="-223891" defTabSz="914221" eaLnBrk="0" hangingPunct="0">
              <a:defRPr sz="2400">
                <a:solidFill>
                  <a:schemeClr val="tx1"/>
                </a:solidFill>
                <a:latin typeface="Arial" charset="0"/>
              </a:defRPr>
            </a:lvl4pPr>
            <a:lvl5pPr marL="2015018" indent="-223891" defTabSz="914221" eaLnBrk="0" hangingPunct="0">
              <a:defRPr sz="2400">
                <a:solidFill>
                  <a:schemeClr val="tx1"/>
                </a:solidFill>
                <a:latin typeface="Arial" charset="0"/>
              </a:defRPr>
            </a:lvl5pPr>
            <a:lvl6pPr marL="2462799" indent="-223891" defTabSz="914221" eaLnBrk="0" fontAlgn="base" hangingPunct="0">
              <a:lnSpc>
                <a:spcPct val="80000"/>
              </a:lnSpc>
              <a:spcBef>
                <a:spcPct val="20000"/>
              </a:spcBef>
              <a:spcAft>
                <a:spcPct val="0"/>
              </a:spcAft>
              <a:defRPr sz="2400">
                <a:solidFill>
                  <a:schemeClr val="tx1"/>
                </a:solidFill>
                <a:latin typeface="Arial" charset="0"/>
              </a:defRPr>
            </a:lvl6pPr>
            <a:lvl7pPr marL="2910581" indent="-223891" defTabSz="914221" eaLnBrk="0" fontAlgn="base" hangingPunct="0">
              <a:lnSpc>
                <a:spcPct val="80000"/>
              </a:lnSpc>
              <a:spcBef>
                <a:spcPct val="20000"/>
              </a:spcBef>
              <a:spcAft>
                <a:spcPct val="0"/>
              </a:spcAft>
              <a:defRPr sz="2400">
                <a:solidFill>
                  <a:schemeClr val="tx1"/>
                </a:solidFill>
                <a:latin typeface="Arial" charset="0"/>
              </a:defRPr>
            </a:lvl7pPr>
            <a:lvl8pPr marL="3358363" indent="-223891" defTabSz="914221" eaLnBrk="0" fontAlgn="base" hangingPunct="0">
              <a:lnSpc>
                <a:spcPct val="80000"/>
              </a:lnSpc>
              <a:spcBef>
                <a:spcPct val="20000"/>
              </a:spcBef>
              <a:spcAft>
                <a:spcPct val="0"/>
              </a:spcAft>
              <a:defRPr sz="2400">
                <a:solidFill>
                  <a:schemeClr val="tx1"/>
                </a:solidFill>
                <a:latin typeface="Arial" charset="0"/>
              </a:defRPr>
            </a:lvl8pPr>
            <a:lvl9pPr marL="3806144" indent="-223891" defTabSz="914221" eaLnBrk="0" fontAlgn="base" hangingPunct="0">
              <a:lnSpc>
                <a:spcPct val="80000"/>
              </a:lnSpc>
              <a:spcBef>
                <a:spcPct val="20000"/>
              </a:spcBef>
              <a:spcAft>
                <a:spcPct val="0"/>
              </a:spcAft>
              <a:defRPr sz="2400">
                <a:solidFill>
                  <a:schemeClr val="tx1"/>
                </a:solidFill>
                <a:latin typeface="Arial" charset="0"/>
              </a:defRPr>
            </a:lvl9pPr>
          </a:lstStyle>
          <a:p>
            <a:pPr eaLnBrk="1" hangingPunct="1"/>
            <a:fld id="{323F16EF-C8A4-499D-A3EC-DA7C5F7E1DD6}" type="slidenum">
              <a:rPr lang="en-US" sz="1200"/>
              <a:pPr eaLnBrk="1" hangingPunct="1"/>
              <a:t>2</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21" eaLnBrk="0" hangingPunct="0">
              <a:defRPr sz="2400">
                <a:solidFill>
                  <a:schemeClr val="tx1"/>
                </a:solidFill>
                <a:latin typeface="Arial" charset="0"/>
              </a:defRPr>
            </a:lvl1pPr>
            <a:lvl2pPr marL="727645" indent="-279864" defTabSz="914221" eaLnBrk="0" hangingPunct="0">
              <a:defRPr sz="2400">
                <a:solidFill>
                  <a:schemeClr val="tx1"/>
                </a:solidFill>
                <a:latin typeface="Arial" charset="0"/>
              </a:defRPr>
            </a:lvl2pPr>
            <a:lvl3pPr marL="1119454" indent="-223891" defTabSz="914221" eaLnBrk="0" hangingPunct="0">
              <a:defRPr sz="2400">
                <a:solidFill>
                  <a:schemeClr val="tx1"/>
                </a:solidFill>
                <a:latin typeface="Arial" charset="0"/>
              </a:defRPr>
            </a:lvl3pPr>
            <a:lvl4pPr marL="1567236" indent="-223891" defTabSz="914221" eaLnBrk="0" hangingPunct="0">
              <a:defRPr sz="2400">
                <a:solidFill>
                  <a:schemeClr val="tx1"/>
                </a:solidFill>
                <a:latin typeface="Arial" charset="0"/>
              </a:defRPr>
            </a:lvl4pPr>
            <a:lvl5pPr marL="2015018" indent="-223891" defTabSz="914221" eaLnBrk="0" hangingPunct="0">
              <a:defRPr sz="2400">
                <a:solidFill>
                  <a:schemeClr val="tx1"/>
                </a:solidFill>
                <a:latin typeface="Arial" charset="0"/>
              </a:defRPr>
            </a:lvl5pPr>
            <a:lvl6pPr marL="2462799" indent="-223891" defTabSz="914221" eaLnBrk="0" fontAlgn="base" hangingPunct="0">
              <a:lnSpc>
                <a:spcPct val="80000"/>
              </a:lnSpc>
              <a:spcBef>
                <a:spcPct val="20000"/>
              </a:spcBef>
              <a:spcAft>
                <a:spcPct val="0"/>
              </a:spcAft>
              <a:defRPr sz="2400">
                <a:solidFill>
                  <a:schemeClr val="tx1"/>
                </a:solidFill>
                <a:latin typeface="Arial" charset="0"/>
              </a:defRPr>
            </a:lvl6pPr>
            <a:lvl7pPr marL="2910581" indent="-223891" defTabSz="914221" eaLnBrk="0" fontAlgn="base" hangingPunct="0">
              <a:lnSpc>
                <a:spcPct val="80000"/>
              </a:lnSpc>
              <a:spcBef>
                <a:spcPct val="20000"/>
              </a:spcBef>
              <a:spcAft>
                <a:spcPct val="0"/>
              </a:spcAft>
              <a:defRPr sz="2400">
                <a:solidFill>
                  <a:schemeClr val="tx1"/>
                </a:solidFill>
                <a:latin typeface="Arial" charset="0"/>
              </a:defRPr>
            </a:lvl7pPr>
            <a:lvl8pPr marL="3358363" indent="-223891" defTabSz="914221" eaLnBrk="0" fontAlgn="base" hangingPunct="0">
              <a:lnSpc>
                <a:spcPct val="80000"/>
              </a:lnSpc>
              <a:spcBef>
                <a:spcPct val="20000"/>
              </a:spcBef>
              <a:spcAft>
                <a:spcPct val="0"/>
              </a:spcAft>
              <a:defRPr sz="2400">
                <a:solidFill>
                  <a:schemeClr val="tx1"/>
                </a:solidFill>
                <a:latin typeface="Arial" charset="0"/>
              </a:defRPr>
            </a:lvl8pPr>
            <a:lvl9pPr marL="3806144" indent="-223891" defTabSz="914221" eaLnBrk="0" fontAlgn="base" hangingPunct="0">
              <a:lnSpc>
                <a:spcPct val="80000"/>
              </a:lnSpc>
              <a:spcBef>
                <a:spcPct val="20000"/>
              </a:spcBef>
              <a:spcAft>
                <a:spcPct val="0"/>
              </a:spcAft>
              <a:defRPr sz="2400">
                <a:solidFill>
                  <a:schemeClr val="tx1"/>
                </a:solidFill>
                <a:latin typeface="Arial" charset="0"/>
              </a:defRPr>
            </a:lvl9pPr>
          </a:lstStyle>
          <a:p>
            <a:pPr eaLnBrk="1" hangingPunct="1"/>
            <a:fld id="{4CA02560-FA11-4E46-8B92-ADF1F2A7AB7B}" type="slidenum">
              <a:rPr lang="en-US" sz="1200"/>
              <a:pPr eaLnBrk="1" hangingPunct="1"/>
              <a:t>9</a:t>
            </a:fld>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21" eaLnBrk="0" hangingPunct="0">
              <a:defRPr sz="2400">
                <a:solidFill>
                  <a:schemeClr val="tx1"/>
                </a:solidFill>
                <a:latin typeface="Arial" charset="0"/>
              </a:defRPr>
            </a:lvl1pPr>
            <a:lvl2pPr marL="727645" indent="-279864" defTabSz="914221" eaLnBrk="0" hangingPunct="0">
              <a:defRPr sz="2400">
                <a:solidFill>
                  <a:schemeClr val="tx1"/>
                </a:solidFill>
                <a:latin typeface="Arial" charset="0"/>
              </a:defRPr>
            </a:lvl2pPr>
            <a:lvl3pPr marL="1119454" indent="-223891" defTabSz="914221" eaLnBrk="0" hangingPunct="0">
              <a:defRPr sz="2400">
                <a:solidFill>
                  <a:schemeClr val="tx1"/>
                </a:solidFill>
                <a:latin typeface="Arial" charset="0"/>
              </a:defRPr>
            </a:lvl3pPr>
            <a:lvl4pPr marL="1567236" indent="-223891" defTabSz="914221" eaLnBrk="0" hangingPunct="0">
              <a:defRPr sz="2400">
                <a:solidFill>
                  <a:schemeClr val="tx1"/>
                </a:solidFill>
                <a:latin typeface="Arial" charset="0"/>
              </a:defRPr>
            </a:lvl4pPr>
            <a:lvl5pPr marL="2015018" indent="-223891" defTabSz="914221" eaLnBrk="0" hangingPunct="0">
              <a:defRPr sz="2400">
                <a:solidFill>
                  <a:schemeClr val="tx1"/>
                </a:solidFill>
                <a:latin typeface="Arial" charset="0"/>
              </a:defRPr>
            </a:lvl5pPr>
            <a:lvl6pPr marL="2462799" indent="-223891" defTabSz="914221" eaLnBrk="0" fontAlgn="base" hangingPunct="0">
              <a:lnSpc>
                <a:spcPct val="80000"/>
              </a:lnSpc>
              <a:spcBef>
                <a:spcPct val="20000"/>
              </a:spcBef>
              <a:spcAft>
                <a:spcPct val="0"/>
              </a:spcAft>
              <a:defRPr sz="2400">
                <a:solidFill>
                  <a:schemeClr val="tx1"/>
                </a:solidFill>
                <a:latin typeface="Arial" charset="0"/>
              </a:defRPr>
            </a:lvl6pPr>
            <a:lvl7pPr marL="2910581" indent="-223891" defTabSz="914221" eaLnBrk="0" fontAlgn="base" hangingPunct="0">
              <a:lnSpc>
                <a:spcPct val="80000"/>
              </a:lnSpc>
              <a:spcBef>
                <a:spcPct val="20000"/>
              </a:spcBef>
              <a:spcAft>
                <a:spcPct val="0"/>
              </a:spcAft>
              <a:defRPr sz="2400">
                <a:solidFill>
                  <a:schemeClr val="tx1"/>
                </a:solidFill>
                <a:latin typeface="Arial" charset="0"/>
              </a:defRPr>
            </a:lvl7pPr>
            <a:lvl8pPr marL="3358363" indent="-223891" defTabSz="914221" eaLnBrk="0" fontAlgn="base" hangingPunct="0">
              <a:lnSpc>
                <a:spcPct val="80000"/>
              </a:lnSpc>
              <a:spcBef>
                <a:spcPct val="20000"/>
              </a:spcBef>
              <a:spcAft>
                <a:spcPct val="0"/>
              </a:spcAft>
              <a:defRPr sz="2400">
                <a:solidFill>
                  <a:schemeClr val="tx1"/>
                </a:solidFill>
                <a:latin typeface="Arial" charset="0"/>
              </a:defRPr>
            </a:lvl8pPr>
            <a:lvl9pPr marL="3806144" indent="-223891" defTabSz="914221" eaLnBrk="0" fontAlgn="base" hangingPunct="0">
              <a:lnSpc>
                <a:spcPct val="80000"/>
              </a:lnSpc>
              <a:spcBef>
                <a:spcPct val="20000"/>
              </a:spcBef>
              <a:spcAft>
                <a:spcPct val="0"/>
              </a:spcAft>
              <a:defRPr sz="2400">
                <a:solidFill>
                  <a:schemeClr val="tx1"/>
                </a:solidFill>
                <a:latin typeface="Arial" charset="0"/>
              </a:defRPr>
            </a:lvl9pPr>
          </a:lstStyle>
          <a:p>
            <a:pPr eaLnBrk="1" hangingPunct="1"/>
            <a:fld id="{419A00D4-BF84-463D-B30D-4198D2F13D55}" type="slidenum">
              <a:rPr lang="en-US" sz="1200"/>
              <a:pPr eaLnBrk="1" hangingPunct="1"/>
              <a:t>12</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21" eaLnBrk="0" hangingPunct="0">
              <a:defRPr sz="2400">
                <a:solidFill>
                  <a:schemeClr val="tx1"/>
                </a:solidFill>
                <a:latin typeface="Arial" charset="0"/>
              </a:defRPr>
            </a:lvl1pPr>
            <a:lvl2pPr marL="727645" indent="-279864" defTabSz="914221" eaLnBrk="0" hangingPunct="0">
              <a:defRPr sz="2400">
                <a:solidFill>
                  <a:schemeClr val="tx1"/>
                </a:solidFill>
                <a:latin typeface="Arial" charset="0"/>
              </a:defRPr>
            </a:lvl2pPr>
            <a:lvl3pPr marL="1119454" indent="-223891" defTabSz="914221" eaLnBrk="0" hangingPunct="0">
              <a:defRPr sz="2400">
                <a:solidFill>
                  <a:schemeClr val="tx1"/>
                </a:solidFill>
                <a:latin typeface="Arial" charset="0"/>
              </a:defRPr>
            </a:lvl3pPr>
            <a:lvl4pPr marL="1567236" indent="-223891" defTabSz="914221" eaLnBrk="0" hangingPunct="0">
              <a:defRPr sz="2400">
                <a:solidFill>
                  <a:schemeClr val="tx1"/>
                </a:solidFill>
                <a:latin typeface="Arial" charset="0"/>
              </a:defRPr>
            </a:lvl4pPr>
            <a:lvl5pPr marL="2015018" indent="-223891" defTabSz="914221" eaLnBrk="0" hangingPunct="0">
              <a:defRPr sz="2400">
                <a:solidFill>
                  <a:schemeClr val="tx1"/>
                </a:solidFill>
                <a:latin typeface="Arial" charset="0"/>
              </a:defRPr>
            </a:lvl5pPr>
            <a:lvl6pPr marL="2462799" indent="-223891" defTabSz="914221" eaLnBrk="0" fontAlgn="base" hangingPunct="0">
              <a:lnSpc>
                <a:spcPct val="80000"/>
              </a:lnSpc>
              <a:spcBef>
                <a:spcPct val="20000"/>
              </a:spcBef>
              <a:spcAft>
                <a:spcPct val="0"/>
              </a:spcAft>
              <a:defRPr sz="2400">
                <a:solidFill>
                  <a:schemeClr val="tx1"/>
                </a:solidFill>
                <a:latin typeface="Arial" charset="0"/>
              </a:defRPr>
            </a:lvl6pPr>
            <a:lvl7pPr marL="2910581" indent="-223891" defTabSz="914221" eaLnBrk="0" fontAlgn="base" hangingPunct="0">
              <a:lnSpc>
                <a:spcPct val="80000"/>
              </a:lnSpc>
              <a:spcBef>
                <a:spcPct val="20000"/>
              </a:spcBef>
              <a:spcAft>
                <a:spcPct val="0"/>
              </a:spcAft>
              <a:defRPr sz="2400">
                <a:solidFill>
                  <a:schemeClr val="tx1"/>
                </a:solidFill>
                <a:latin typeface="Arial" charset="0"/>
              </a:defRPr>
            </a:lvl7pPr>
            <a:lvl8pPr marL="3358363" indent="-223891" defTabSz="914221" eaLnBrk="0" fontAlgn="base" hangingPunct="0">
              <a:lnSpc>
                <a:spcPct val="80000"/>
              </a:lnSpc>
              <a:spcBef>
                <a:spcPct val="20000"/>
              </a:spcBef>
              <a:spcAft>
                <a:spcPct val="0"/>
              </a:spcAft>
              <a:defRPr sz="2400">
                <a:solidFill>
                  <a:schemeClr val="tx1"/>
                </a:solidFill>
                <a:latin typeface="Arial" charset="0"/>
              </a:defRPr>
            </a:lvl8pPr>
            <a:lvl9pPr marL="3806144" indent="-223891" defTabSz="914221" eaLnBrk="0" fontAlgn="base" hangingPunct="0">
              <a:lnSpc>
                <a:spcPct val="80000"/>
              </a:lnSpc>
              <a:spcBef>
                <a:spcPct val="20000"/>
              </a:spcBef>
              <a:spcAft>
                <a:spcPct val="0"/>
              </a:spcAft>
              <a:defRPr sz="2400">
                <a:solidFill>
                  <a:schemeClr val="tx1"/>
                </a:solidFill>
                <a:latin typeface="Arial" charset="0"/>
              </a:defRPr>
            </a:lvl9pPr>
          </a:lstStyle>
          <a:p>
            <a:pPr eaLnBrk="1" hangingPunct="1"/>
            <a:fld id="{877A4FC4-4E2A-4256-8B81-8172179876F4}" type="slidenum">
              <a:rPr lang="en-US" sz="1200"/>
              <a:pPr eaLnBrk="1" hangingPunct="1"/>
              <a:t>13</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21" eaLnBrk="0" hangingPunct="0">
              <a:defRPr sz="2400">
                <a:solidFill>
                  <a:schemeClr val="tx1"/>
                </a:solidFill>
                <a:latin typeface="Arial" charset="0"/>
              </a:defRPr>
            </a:lvl1pPr>
            <a:lvl2pPr marL="727645" indent="-279864" defTabSz="914221" eaLnBrk="0" hangingPunct="0">
              <a:defRPr sz="2400">
                <a:solidFill>
                  <a:schemeClr val="tx1"/>
                </a:solidFill>
                <a:latin typeface="Arial" charset="0"/>
              </a:defRPr>
            </a:lvl2pPr>
            <a:lvl3pPr marL="1119454" indent="-223891" defTabSz="914221" eaLnBrk="0" hangingPunct="0">
              <a:defRPr sz="2400">
                <a:solidFill>
                  <a:schemeClr val="tx1"/>
                </a:solidFill>
                <a:latin typeface="Arial" charset="0"/>
              </a:defRPr>
            </a:lvl3pPr>
            <a:lvl4pPr marL="1567236" indent="-223891" defTabSz="914221" eaLnBrk="0" hangingPunct="0">
              <a:defRPr sz="2400">
                <a:solidFill>
                  <a:schemeClr val="tx1"/>
                </a:solidFill>
                <a:latin typeface="Arial" charset="0"/>
              </a:defRPr>
            </a:lvl4pPr>
            <a:lvl5pPr marL="2015018" indent="-223891" defTabSz="914221" eaLnBrk="0" hangingPunct="0">
              <a:defRPr sz="2400">
                <a:solidFill>
                  <a:schemeClr val="tx1"/>
                </a:solidFill>
                <a:latin typeface="Arial" charset="0"/>
              </a:defRPr>
            </a:lvl5pPr>
            <a:lvl6pPr marL="2462799" indent="-223891" defTabSz="914221" eaLnBrk="0" fontAlgn="base" hangingPunct="0">
              <a:lnSpc>
                <a:spcPct val="80000"/>
              </a:lnSpc>
              <a:spcBef>
                <a:spcPct val="20000"/>
              </a:spcBef>
              <a:spcAft>
                <a:spcPct val="0"/>
              </a:spcAft>
              <a:defRPr sz="2400">
                <a:solidFill>
                  <a:schemeClr val="tx1"/>
                </a:solidFill>
                <a:latin typeface="Arial" charset="0"/>
              </a:defRPr>
            </a:lvl6pPr>
            <a:lvl7pPr marL="2910581" indent="-223891" defTabSz="914221" eaLnBrk="0" fontAlgn="base" hangingPunct="0">
              <a:lnSpc>
                <a:spcPct val="80000"/>
              </a:lnSpc>
              <a:spcBef>
                <a:spcPct val="20000"/>
              </a:spcBef>
              <a:spcAft>
                <a:spcPct val="0"/>
              </a:spcAft>
              <a:defRPr sz="2400">
                <a:solidFill>
                  <a:schemeClr val="tx1"/>
                </a:solidFill>
                <a:latin typeface="Arial" charset="0"/>
              </a:defRPr>
            </a:lvl7pPr>
            <a:lvl8pPr marL="3358363" indent="-223891" defTabSz="914221" eaLnBrk="0" fontAlgn="base" hangingPunct="0">
              <a:lnSpc>
                <a:spcPct val="80000"/>
              </a:lnSpc>
              <a:spcBef>
                <a:spcPct val="20000"/>
              </a:spcBef>
              <a:spcAft>
                <a:spcPct val="0"/>
              </a:spcAft>
              <a:defRPr sz="2400">
                <a:solidFill>
                  <a:schemeClr val="tx1"/>
                </a:solidFill>
                <a:latin typeface="Arial" charset="0"/>
              </a:defRPr>
            </a:lvl8pPr>
            <a:lvl9pPr marL="3806144" indent="-223891" defTabSz="914221" eaLnBrk="0" fontAlgn="base" hangingPunct="0">
              <a:lnSpc>
                <a:spcPct val="80000"/>
              </a:lnSpc>
              <a:spcBef>
                <a:spcPct val="20000"/>
              </a:spcBef>
              <a:spcAft>
                <a:spcPct val="0"/>
              </a:spcAft>
              <a:defRPr sz="2400">
                <a:solidFill>
                  <a:schemeClr val="tx1"/>
                </a:solidFill>
                <a:latin typeface="Arial" charset="0"/>
              </a:defRPr>
            </a:lvl9pPr>
          </a:lstStyle>
          <a:p>
            <a:pPr eaLnBrk="1" hangingPunct="1"/>
            <a:fld id="{74FAC679-2A88-4F05-9528-218FFDBD3CCD}" type="slidenum">
              <a:rPr lang="en-US" sz="1200"/>
              <a:pPr eaLnBrk="1" hangingPunct="1"/>
              <a:t>15</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21" eaLnBrk="0" hangingPunct="0">
              <a:defRPr sz="2400">
                <a:solidFill>
                  <a:schemeClr val="tx1"/>
                </a:solidFill>
                <a:latin typeface="Arial" charset="0"/>
              </a:defRPr>
            </a:lvl1pPr>
            <a:lvl2pPr marL="727645" indent="-279864" defTabSz="914221" eaLnBrk="0" hangingPunct="0">
              <a:defRPr sz="2400">
                <a:solidFill>
                  <a:schemeClr val="tx1"/>
                </a:solidFill>
                <a:latin typeface="Arial" charset="0"/>
              </a:defRPr>
            </a:lvl2pPr>
            <a:lvl3pPr marL="1119454" indent="-223891" defTabSz="914221" eaLnBrk="0" hangingPunct="0">
              <a:defRPr sz="2400">
                <a:solidFill>
                  <a:schemeClr val="tx1"/>
                </a:solidFill>
                <a:latin typeface="Arial" charset="0"/>
              </a:defRPr>
            </a:lvl3pPr>
            <a:lvl4pPr marL="1567236" indent="-223891" defTabSz="914221" eaLnBrk="0" hangingPunct="0">
              <a:defRPr sz="2400">
                <a:solidFill>
                  <a:schemeClr val="tx1"/>
                </a:solidFill>
                <a:latin typeface="Arial" charset="0"/>
              </a:defRPr>
            </a:lvl4pPr>
            <a:lvl5pPr marL="2015018" indent="-223891" defTabSz="914221" eaLnBrk="0" hangingPunct="0">
              <a:defRPr sz="2400">
                <a:solidFill>
                  <a:schemeClr val="tx1"/>
                </a:solidFill>
                <a:latin typeface="Arial" charset="0"/>
              </a:defRPr>
            </a:lvl5pPr>
            <a:lvl6pPr marL="2462799" indent="-223891" defTabSz="914221" eaLnBrk="0" fontAlgn="base" hangingPunct="0">
              <a:lnSpc>
                <a:spcPct val="80000"/>
              </a:lnSpc>
              <a:spcBef>
                <a:spcPct val="20000"/>
              </a:spcBef>
              <a:spcAft>
                <a:spcPct val="0"/>
              </a:spcAft>
              <a:defRPr sz="2400">
                <a:solidFill>
                  <a:schemeClr val="tx1"/>
                </a:solidFill>
                <a:latin typeface="Arial" charset="0"/>
              </a:defRPr>
            </a:lvl6pPr>
            <a:lvl7pPr marL="2910581" indent="-223891" defTabSz="914221" eaLnBrk="0" fontAlgn="base" hangingPunct="0">
              <a:lnSpc>
                <a:spcPct val="80000"/>
              </a:lnSpc>
              <a:spcBef>
                <a:spcPct val="20000"/>
              </a:spcBef>
              <a:spcAft>
                <a:spcPct val="0"/>
              </a:spcAft>
              <a:defRPr sz="2400">
                <a:solidFill>
                  <a:schemeClr val="tx1"/>
                </a:solidFill>
                <a:latin typeface="Arial" charset="0"/>
              </a:defRPr>
            </a:lvl7pPr>
            <a:lvl8pPr marL="3358363" indent="-223891" defTabSz="914221" eaLnBrk="0" fontAlgn="base" hangingPunct="0">
              <a:lnSpc>
                <a:spcPct val="80000"/>
              </a:lnSpc>
              <a:spcBef>
                <a:spcPct val="20000"/>
              </a:spcBef>
              <a:spcAft>
                <a:spcPct val="0"/>
              </a:spcAft>
              <a:defRPr sz="2400">
                <a:solidFill>
                  <a:schemeClr val="tx1"/>
                </a:solidFill>
                <a:latin typeface="Arial" charset="0"/>
              </a:defRPr>
            </a:lvl8pPr>
            <a:lvl9pPr marL="3806144" indent="-223891" defTabSz="914221" eaLnBrk="0" fontAlgn="base" hangingPunct="0">
              <a:lnSpc>
                <a:spcPct val="80000"/>
              </a:lnSpc>
              <a:spcBef>
                <a:spcPct val="20000"/>
              </a:spcBef>
              <a:spcAft>
                <a:spcPct val="0"/>
              </a:spcAft>
              <a:defRPr sz="2400">
                <a:solidFill>
                  <a:schemeClr val="tx1"/>
                </a:solidFill>
                <a:latin typeface="Arial" charset="0"/>
              </a:defRPr>
            </a:lvl9pPr>
          </a:lstStyle>
          <a:p>
            <a:pPr eaLnBrk="1" hangingPunct="1"/>
            <a:fld id="{3508DC08-CAAA-4D48-A72A-283BBF2B3B22}" type="slidenum">
              <a:rPr lang="en-US" sz="1200"/>
              <a:pPr eaLnBrk="1" hangingPunct="1"/>
              <a:t>23</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C4B161-F3AC-4AF2-B00E-3B4D3C8D1AFF}"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96EA8-105D-446D-ADAF-C9FD85F4FE73}" type="slidenum">
              <a:rPr lang="en-US" smtClean="0"/>
              <a:t>‹#›</a:t>
            </a:fld>
            <a:endParaRPr lang="en-US"/>
          </a:p>
        </p:txBody>
      </p:sp>
      <p:sp>
        <p:nvSpPr>
          <p:cNvPr id="7" name="Rectangle 6"/>
          <p:cNvSpPr/>
          <p:nvPr userDrawn="1"/>
        </p:nvSpPr>
        <p:spPr>
          <a:xfrm>
            <a:off x="0" y="609600"/>
            <a:ext cx="685800" cy="457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Picture 3" descr="C:\Users\bobson\Desktop\logo.jpg"/>
          <p:cNvPicPr>
            <a:picLocks noChangeAspect="1" noChangeArrowheads="1"/>
          </p:cNvPicPr>
          <p:nvPr userDrawn="1"/>
        </p:nvPicPr>
        <p:blipFill>
          <a:blip r:embed="rId2">
            <a:extLst>
              <a:ext uri="{28A0092B-C50C-407E-A947-70E740481C1C}">
                <a14:useLocalDpi xmlns:a14="http://schemas.microsoft.com/office/drawing/2010/main" val="0"/>
              </a:ext>
            </a:extLst>
          </a:blip>
          <a:srcRect l="36443" b="18736"/>
          <a:stretch>
            <a:fillRect/>
          </a:stretch>
        </p:blipFill>
        <p:spPr bwMode="auto">
          <a:xfrm>
            <a:off x="7481888" y="6007100"/>
            <a:ext cx="148590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476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4B161-F3AC-4AF2-B00E-3B4D3C8D1AFF}"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96EA8-105D-446D-ADAF-C9FD85F4FE73}" type="slidenum">
              <a:rPr lang="en-US" smtClean="0"/>
              <a:t>‹#›</a:t>
            </a:fld>
            <a:endParaRPr lang="en-US"/>
          </a:p>
        </p:txBody>
      </p:sp>
    </p:spTree>
    <p:extLst>
      <p:ext uri="{BB962C8B-B14F-4D97-AF65-F5344CB8AC3E}">
        <p14:creationId xmlns:p14="http://schemas.microsoft.com/office/powerpoint/2010/main" val="1691472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4B161-F3AC-4AF2-B00E-3B4D3C8D1AFF}"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96EA8-105D-446D-ADAF-C9FD85F4FE73}" type="slidenum">
              <a:rPr lang="en-US" smtClean="0"/>
              <a:t>‹#›</a:t>
            </a:fld>
            <a:endParaRPr lang="en-US"/>
          </a:p>
        </p:txBody>
      </p:sp>
    </p:spTree>
    <p:extLst>
      <p:ext uri="{BB962C8B-B14F-4D97-AF65-F5344CB8AC3E}">
        <p14:creationId xmlns:p14="http://schemas.microsoft.com/office/powerpoint/2010/main" val="2122116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4B161-F3AC-4AF2-B00E-3B4D3C8D1AFF}"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96EA8-105D-446D-ADAF-C9FD85F4FE73}" type="slidenum">
              <a:rPr lang="en-US" smtClean="0"/>
              <a:t>‹#›</a:t>
            </a:fld>
            <a:endParaRPr lang="en-US"/>
          </a:p>
        </p:txBody>
      </p:sp>
      <p:pic>
        <p:nvPicPr>
          <p:cNvPr id="7" name="Picture 3" descr="C:\Users\bobson\Desktop\logo.jpg"/>
          <p:cNvPicPr>
            <a:picLocks noChangeAspect="1" noChangeArrowheads="1"/>
          </p:cNvPicPr>
          <p:nvPr userDrawn="1"/>
        </p:nvPicPr>
        <p:blipFill>
          <a:blip r:embed="rId2">
            <a:extLst>
              <a:ext uri="{28A0092B-C50C-407E-A947-70E740481C1C}">
                <a14:useLocalDpi xmlns:a14="http://schemas.microsoft.com/office/drawing/2010/main" val="0"/>
              </a:ext>
            </a:extLst>
          </a:blip>
          <a:srcRect l="36443" b="18736"/>
          <a:stretch>
            <a:fillRect/>
          </a:stretch>
        </p:blipFill>
        <p:spPr bwMode="auto">
          <a:xfrm>
            <a:off x="7481888" y="6007100"/>
            <a:ext cx="148590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9912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4B161-F3AC-4AF2-B00E-3B4D3C8D1AFF}"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96EA8-105D-446D-ADAF-C9FD85F4FE73}" type="slidenum">
              <a:rPr lang="en-US" smtClean="0"/>
              <a:t>‹#›</a:t>
            </a:fld>
            <a:endParaRPr lang="en-US"/>
          </a:p>
        </p:txBody>
      </p:sp>
    </p:spTree>
    <p:extLst>
      <p:ext uri="{BB962C8B-B14F-4D97-AF65-F5344CB8AC3E}">
        <p14:creationId xmlns:p14="http://schemas.microsoft.com/office/powerpoint/2010/main" val="393770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4B161-F3AC-4AF2-B00E-3B4D3C8D1AFF}"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96EA8-105D-446D-ADAF-C9FD85F4FE73}" type="slidenum">
              <a:rPr lang="en-US" smtClean="0"/>
              <a:t>‹#›</a:t>
            </a:fld>
            <a:endParaRPr lang="en-US"/>
          </a:p>
        </p:txBody>
      </p:sp>
    </p:spTree>
    <p:extLst>
      <p:ext uri="{BB962C8B-B14F-4D97-AF65-F5344CB8AC3E}">
        <p14:creationId xmlns:p14="http://schemas.microsoft.com/office/powerpoint/2010/main" val="2518783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C4B161-F3AC-4AF2-B00E-3B4D3C8D1AFF}" type="datetimeFigureOut">
              <a:rPr lang="en-US" smtClean="0"/>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796EA8-105D-446D-ADAF-C9FD85F4FE73}" type="slidenum">
              <a:rPr lang="en-US" smtClean="0"/>
              <a:t>‹#›</a:t>
            </a:fld>
            <a:endParaRPr lang="en-US"/>
          </a:p>
        </p:txBody>
      </p:sp>
    </p:spTree>
    <p:extLst>
      <p:ext uri="{BB962C8B-B14F-4D97-AF65-F5344CB8AC3E}">
        <p14:creationId xmlns:p14="http://schemas.microsoft.com/office/powerpoint/2010/main" val="343789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4B161-F3AC-4AF2-B00E-3B4D3C8D1AFF}" type="datetimeFigureOut">
              <a:rPr lang="en-US" smtClean="0"/>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796EA8-105D-446D-ADAF-C9FD85F4FE73}" type="slidenum">
              <a:rPr lang="en-US" smtClean="0"/>
              <a:t>‹#›</a:t>
            </a:fld>
            <a:endParaRPr lang="en-US"/>
          </a:p>
        </p:txBody>
      </p:sp>
    </p:spTree>
    <p:extLst>
      <p:ext uri="{BB962C8B-B14F-4D97-AF65-F5344CB8AC3E}">
        <p14:creationId xmlns:p14="http://schemas.microsoft.com/office/powerpoint/2010/main" val="168417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4B161-F3AC-4AF2-B00E-3B4D3C8D1AFF}" type="datetimeFigureOut">
              <a:rPr lang="en-US" smtClean="0"/>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796EA8-105D-446D-ADAF-C9FD85F4FE73}" type="slidenum">
              <a:rPr lang="en-US" smtClean="0"/>
              <a:t>‹#›</a:t>
            </a:fld>
            <a:endParaRPr lang="en-US"/>
          </a:p>
        </p:txBody>
      </p:sp>
    </p:spTree>
    <p:extLst>
      <p:ext uri="{BB962C8B-B14F-4D97-AF65-F5344CB8AC3E}">
        <p14:creationId xmlns:p14="http://schemas.microsoft.com/office/powerpoint/2010/main" val="2211928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4B161-F3AC-4AF2-B00E-3B4D3C8D1AFF}"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96EA8-105D-446D-ADAF-C9FD85F4FE73}" type="slidenum">
              <a:rPr lang="en-US" smtClean="0"/>
              <a:t>‹#›</a:t>
            </a:fld>
            <a:endParaRPr lang="en-US"/>
          </a:p>
        </p:txBody>
      </p:sp>
    </p:spTree>
    <p:extLst>
      <p:ext uri="{BB962C8B-B14F-4D97-AF65-F5344CB8AC3E}">
        <p14:creationId xmlns:p14="http://schemas.microsoft.com/office/powerpoint/2010/main" val="102216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4B161-F3AC-4AF2-B00E-3B4D3C8D1AFF}"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96EA8-105D-446D-ADAF-C9FD85F4FE73}" type="slidenum">
              <a:rPr lang="en-US" smtClean="0"/>
              <a:t>‹#›</a:t>
            </a:fld>
            <a:endParaRPr lang="en-US"/>
          </a:p>
        </p:txBody>
      </p:sp>
    </p:spTree>
    <p:extLst>
      <p:ext uri="{BB962C8B-B14F-4D97-AF65-F5344CB8AC3E}">
        <p14:creationId xmlns:p14="http://schemas.microsoft.com/office/powerpoint/2010/main" val="3876167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4B161-F3AC-4AF2-B00E-3B4D3C8D1AFF}" type="datetimeFigureOut">
              <a:rPr lang="en-US" smtClean="0"/>
              <a:t>3/25/2014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96EA8-105D-446D-ADAF-C9FD85F4FE73}" type="slidenum">
              <a:rPr lang="en-US" smtClean="0"/>
              <a:t>‹#›</a:t>
            </a:fld>
            <a:endParaRPr lang="en-US"/>
          </a:p>
        </p:txBody>
      </p:sp>
      <p:sp>
        <p:nvSpPr>
          <p:cNvPr id="7" name="Rectangle 6"/>
          <p:cNvSpPr/>
          <p:nvPr userDrawn="1"/>
        </p:nvSpPr>
        <p:spPr>
          <a:xfrm>
            <a:off x="0" y="609600"/>
            <a:ext cx="685800" cy="457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Picture 3" descr="C:\Users\bobson\Desktop\logo.jpg"/>
          <p:cNvPicPr>
            <a:picLocks noChangeAspect="1" noChangeArrowheads="1"/>
          </p:cNvPicPr>
          <p:nvPr userDrawn="1"/>
        </p:nvPicPr>
        <p:blipFill>
          <a:blip r:embed="rId13">
            <a:extLst>
              <a:ext uri="{28A0092B-C50C-407E-A947-70E740481C1C}">
                <a14:useLocalDpi xmlns:a14="http://schemas.microsoft.com/office/drawing/2010/main" val="0"/>
              </a:ext>
            </a:extLst>
          </a:blip>
          <a:srcRect l="36443" b="18736"/>
          <a:stretch>
            <a:fillRect/>
          </a:stretch>
        </p:blipFill>
        <p:spPr bwMode="auto">
          <a:xfrm>
            <a:off x="7481888" y="6007100"/>
            <a:ext cx="148590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002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27696" y="1864473"/>
            <a:ext cx="7960092" cy="3576070"/>
          </a:xfrm>
        </p:spPr>
        <p:txBody>
          <a:bodyPr/>
          <a:lstStyle/>
          <a:p>
            <a:pPr eaLnBrk="1" hangingPunct="1"/>
            <a:r>
              <a:rPr lang="en-US" sz="4400" dirty="0" smtClean="0"/>
              <a:t>Perfect Competition</a:t>
            </a:r>
            <a:br>
              <a:rPr lang="en-US" sz="4400" dirty="0" smtClean="0"/>
            </a:br>
            <a:r>
              <a:rPr lang="en-US" sz="2800" dirty="0" smtClean="0"/>
              <a:t>Principles of Microeconomics</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Boris Nikolaev</a:t>
            </a:r>
            <a:endParaRPr lang="en-US" dirty="0" smtClean="0"/>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2281" y="1032728"/>
            <a:ext cx="3870923" cy="1112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7493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 and the Firm’s Supply Curve</a:t>
            </a:r>
            <a:endParaRPr lang="en-US" dirty="0"/>
          </a:p>
        </p:txBody>
      </p:sp>
      <p:grpSp>
        <p:nvGrpSpPr>
          <p:cNvPr id="4" name="Group 4"/>
          <p:cNvGrpSpPr>
            <a:grpSpLocks/>
          </p:cNvGrpSpPr>
          <p:nvPr/>
        </p:nvGrpSpPr>
        <p:grpSpPr bwMode="auto">
          <a:xfrm>
            <a:off x="509588" y="1461611"/>
            <a:ext cx="6770687" cy="3554412"/>
            <a:chOff x="1008502" y="1102425"/>
            <a:chExt cx="6769823" cy="3553495"/>
          </a:xfrm>
        </p:grpSpPr>
        <p:sp>
          <p:nvSpPr>
            <p:cNvPr id="5" name="Rectangle 4"/>
            <p:cNvSpPr/>
            <p:nvPr/>
          </p:nvSpPr>
          <p:spPr>
            <a:xfrm>
              <a:off x="1829134" y="1199237"/>
              <a:ext cx="5949191" cy="34439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800">
                <a:solidFill>
                  <a:schemeClr val="tx1"/>
                </a:solidFill>
              </a:endParaRPr>
            </a:p>
          </p:txBody>
        </p:sp>
        <p:grpSp>
          <p:nvGrpSpPr>
            <p:cNvPr id="6" name="Group 16"/>
            <p:cNvGrpSpPr>
              <a:grpSpLocks/>
            </p:cNvGrpSpPr>
            <p:nvPr/>
          </p:nvGrpSpPr>
          <p:grpSpPr bwMode="auto">
            <a:xfrm>
              <a:off x="1008502" y="1102425"/>
              <a:ext cx="808371" cy="3553495"/>
              <a:chOff x="1008502" y="1102425"/>
              <a:chExt cx="808371" cy="3553495"/>
            </a:xfrm>
          </p:grpSpPr>
          <p:cxnSp>
            <p:nvCxnSpPr>
              <p:cNvPr id="7" name="Straight Connector 6"/>
              <p:cNvCxnSpPr/>
              <p:nvPr/>
            </p:nvCxnSpPr>
            <p:spPr>
              <a:xfrm rot="5400000">
                <a:off x="82539" y="2922024"/>
                <a:ext cx="34677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8"/>
              <p:cNvSpPr txBox="1">
                <a:spLocks noChangeArrowheads="1"/>
              </p:cNvSpPr>
              <p:nvPr/>
            </p:nvSpPr>
            <p:spPr bwMode="auto">
              <a:xfrm>
                <a:off x="1008502" y="1102425"/>
                <a:ext cx="774416" cy="36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r" eaLnBrk="1" hangingPunct="1">
                  <a:buFontTx/>
                  <a:buNone/>
                </a:pPr>
                <a:r>
                  <a:rPr lang="en-US" sz="1800"/>
                  <a:t>Price </a:t>
                </a:r>
              </a:p>
            </p:txBody>
          </p:sp>
        </p:grpSp>
      </p:grpSp>
      <p:sp>
        <p:nvSpPr>
          <p:cNvPr id="9" name="TextBox 8"/>
          <p:cNvSpPr txBox="1">
            <a:spLocks noChangeArrowheads="1"/>
          </p:cNvSpPr>
          <p:nvPr/>
        </p:nvSpPr>
        <p:spPr bwMode="auto">
          <a:xfrm>
            <a:off x="122238" y="5662136"/>
            <a:ext cx="889952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400" dirty="0"/>
              <a:t>An increase in the price from P</a:t>
            </a:r>
            <a:r>
              <a:rPr lang="en-US" sz="1400" baseline="-25000" dirty="0"/>
              <a:t>1</a:t>
            </a:r>
            <a:r>
              <a:rPr lang="en-US" sz="1400" dirty="0"/>
              <a:t> to P</a:t>
            </a:r>
            <a:r>
              <a:rPr lang="en-US" sz="1400" baseline="-25000" dirty="0"/>
              <a:t>2</a:t>
            </a:r>
            <a:r>
              <a:rPr lang="en-US" sz="1400" dirty="0"/>
              <a:t> leads to an increase in the firm’s profit-maximizing quantity from Q</a:t>
            </a:r>
            <a:r>
              <a:rPr lang="en-US" sz="1400" baseline="-25000" dirty="0"/>
              <a:t>1</a:t>
            </a:r>
            <a:r>
              <a:rPr lang="en-US" sz="1400" dirty="0"/>
              <a:t> to Q</a:t>
            </a:r>
            <a:r>
              <a:rPr lang="en-US" sz="1400" baseline="-25000" dirty="0"/>
              <a:t>2</a:t>
            </a:r>
            <a:r>
              <a:rPr lang="en-US" sz="1400" dirty="0"/>
              <a:t>. Because the marginal-cost curve shows the quantity supplied by the firm at any given price, it is the firm’s supply curve.</a:t>
            </a:r>
          </a:p>
        </p:txBody>
      </p:sp>
      <p:grpSp>
        <p:nvGrpSpPr>
          <p:cNvPr id="10" name="Group 10"/>
          <p:cNvGrpSpPr>
            <a:grpSpLocks/>
          </p:cNvGrpSpPr>
          <p:nvPr/>
        </p:nvGrpSpPr>
        <p:grpSpPr bwMode="auto">
          <a:xfrm>
            <a:off x="1165225" y="5003323"/>
            <a:ext cx="6424613" cy="390525"/>
            <a:chOff x="1665255" y="4643257"/>
            <a:chExt cx="6422365" cy="391067"/>
          </a:xfrm>
        </p:grpSpPr>
        <p:cxnSp>
          <p:nvCxnSpPr>
            <p:cNvPr id="11" name="Straight Connector 10"/>
            <p:cNvCxnSpPr/>
            <p:nvPr/>
          </p:nvCxnSpPr>
          <p:spPr>
            <a:xfrm flipV="1">
              <a:off x="1817602" y="4643257"/>
              <a:ext cx="5984368" cy="111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2"/>
            <p:cNvSpPr txBox="1">
              <a:spLocks noChangeArrowheads="1"/>
            </p:cNvSpPr>
            <p:nvPr/>
          </p:nvSpPr>
          <p:spPr bwMode="auto">
            <a:xfrm>
              <a:off x="6979815" y="4665028"/>
              <a:ext cx="1107805" cy="369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Quantity </a:t>
              </a:r>
            </a:p>
          </p:txBody>
        </p:sp>
        <p:sp>
          <p:nvSpPr>
            <p:cNvPr id="13" name="TextBox 13"/>
            <p:cNvSpPr txBox="1">
              <a:spLocks noChangeArrowheads="1"/>
            </p:cNvSpPr>
            <p:nvPr/>
          </p:nvSpPr>
          <p:spPr bwMode="auto">
            <a:xfrm>
              <a:off x="1665255" y="4665030"/>
              <a:ext cx="312852" cy="369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0</a:t>
              </a:r>
            </a:p>
          </p:txBody>
        </p:sp>
      </p:grpSp>
      <p:grpSp>
        <p:nvGrpSpPr>
          <p:cNvPr id="14" name="Group 14"/>
          <p:cNvGrpSpPr>
            <a:grpSpLocks/>
          </p:cNvGrpSpPr>
          <p:nvPr/>
        </p:nvGrpSpPr>
        <p:grpSpPr bwMode="auto">
          <a:xfrm>
            <a:off x="1543050" y="2461736"/>
            <a:ext cx="5446713" cy="1784350"/>
            <a:chOff x="2327567" y="2006930"/>
            <a:chExt cx="5446861" cy="1785258"/>
          </a:xfrm>
        </p:grpSpPr>
        <p:sp>
          <p:nvSpPr>
            <p:cNvPr id="15" name="Freeform 14"/>
            <p:cNvSpPr/>
            <p:nvPr/>
          </p:nvSpPr>
          <p:spPr>
            <a:xfrm>
              <a:off x="2327567" y="2006930"/>
              <a:ext cx="4738817" cy="1785258"/>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Lst>
              <a:ahLst/>
              <a:cxnLst>
                <a:cxn ang="0">
                  <a:pos x="connsiteX0" y="connsiteY0"/>
                </a:cxn>
                <a:cxn ang="0">
                  <a:pos x="connsiteX1" y="connsiteY1"/>
                </a:cxn>
              </a:cxnLst>
              <a:rect l="l" t="t" r="r" b="b"/>
              <a:pathLst>
                <a:path w="4987636" h="1785258">
                  <a:moveTo>
                    <a:pt x="0" y="0"/>
                  </a:moveTo>
                  <a:cubicBezTo>
                    <a:pt x="1009402" y="1717964"/>
                    <a:pt x="2168182" y="1785258"/>
                    <a:pt x="4987636" y="665018"/>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800"/>
            </a:p>
          </p:txBody>
        </p:sp>
        <p:sp>
          <p:nvSpPr>
            <p:cNvPr id="16" name="TextBox 16"/>
            <p:cNvSpPr txBox="1">
              <a:spLocks noChangeArrowheads="1"/>
            </p:cNvSpPr>
            <p:nvPr/>
          </p:nvSpPr>
          <p:spPr bwMode="auto">
            <a:xfrm>
              <a:off x="7145214" y="2335480"/>
              <a:ext cx="629214" cy="36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ATC</a:t>
              </a:r>
            </a:p>
          </p:txBody>
        </p:sp>
      </p:grpSp>
      <p:grpSp>
        <p:nvGrpSpPr>
          <p:cNvPr id="17" name="Group 17"/>
          <p:cNvGrpSpPr>
            <a:grpSpLocks/>
          </p:cNvGrpSpPr>
          <p:nvPr/>
        </p:nvGrpSpPr>
        <p:grpSpPr bwMode="auto">
          <a:xfrm>
            <a:off x="1493838" y="3428523"/>
            <a:ext cx="5435600" cy="1611313"/>
            <a:chOff x="1805050" y="2608612"/>
            <a:chExt cx="5435146" cy="1611088"/>
          </a:xfrm>
        </p:grpSpPr>
        <p:sp>
          <p:nvSpPr>
            <p:cNvPr id="18" name="Freeform 17"/>
            <p:cNvSpPr/>
            <p:nvPr/>
          </p:nvSpPr>
          <p:spPr>
            <a:xfrm>
              <a:off x="1805050" y="2672103"/>
              <a:ext cx="4787500" cy="1547597"/>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47501 h 1717964"/>
                <a:gd name="connsiteX0" fmla="*/ 0 w 4987636"/>
                <a:gd name="connsiteY0" fmla="*/ 0 h 1250868"/>
                <a:gd name="connsiteX1" fmla="*/ 4987636 w 4987636"/>
                <a:gd name="connsiteY1" fmla="*/ 47501 h 1250868"/>
                <a:gd name="connsiteX0" fmla="*/ 0 w 4987636"/>
                <a:gd name="connsiteY0" fmla="*/ 0 h 1250868"/>
                <a:gd name="connsiteX1" fmla="*/ 4987636 w 4987636"/>
                <a:gd name="connsiteY1" fmla="*/ 47501 h 1250868"/>
                <a:gd name="connsiteX0" fmla="*/ 0 w 4987636"/>
                <a:gd name="connsiteY0" fmla="*/ 0 h 1464623"/>
                <a:gd name="connsiteX1" fmla="*/ 4987636 w 4987636"/>
                <a:gd name="connsiteY1" fmla="*/ 47501 h 1464623"/>
                <a:gd name="connsiteX0" fmla="*/ 0 w 4987636"/>
                <a:gd name="connsiteY0" fmla="*/ 178130 h 1417122"/>
                <a:gd name="connsiteX1" fmla="*/ 4987636 w 4987636"/>
                <a:gd name="connsiteY1" fmla="*/ 0 h 1417122"/>
                <a:gd name="connsiteX0" fmla="*/ 0 w 4987636"/>
                <a:gd name="connsiteY0" fmla="*/ 178130 h 1421081"/>
                <a:gd name="connsiteX1" fmla="*/ 4987636 w 4987636"/>
                <a:gd name="connsiteY1" fmla="*/ 0 h 1421081"/>
                <a:gd name="connsiteX0" fmla="*/ 0 w 4987636"/>
                <a:gd name="connsiteY0" fmla="*/ 178130 h 1417122"/>
                <a:gd name="connsiteX1" fmla="*/ 4987636 w 4987636"/>
                <a:gd name="connsiteY1" fmla="*/ 0 h 1417122"/>
                <a:gd name="connsiteX0" fmla="*/ 0 w 4987636"/>
                <a:gd name="connsiteY0" fmla="*/ 178130 h 1417122"/>
                <a:gd name="connsiteX1" fmla="*/ 4987636 w 4987636"/>
                <a:gd name="connsiteY1" fmla="*/ 0 h 1417122"/>
                <a:gd name="connsiteX0" fmla="*/ 0 w 4987636"/>
                <a:gd name="connsiteY0" fmla="*/ 178130 h 1547750"/>
                <a:gd name="connsiteX1" fmla="*/ 4987636 w 4987636"/>
                <a:gd name="connsiteY1" fmla="*/ 0 h 1547750"/>
              </a:gdLst>
              <a:ahLst/>
              <a:cxnLst>
                <a:cxn ang="0">
                  <a:pos x="connsiteX0" y="connsiteY0"/>
                </a:cxn>
                <a:cxn ang="0">
                  <a:pos x="connsiteX1" y="connsiteY1"/>
                </a:cxn>
              </a:cxnLst>
              <a:rect l="l" t="t" r="r" b="b"/>
              <a:pathLst>
                <a:path w="4987636" h="1547750">
                  <a:moveTo>
                    <a:pt x="0" y="178130"/>
                  </a:moveTo>
                  <a:cubicBezTo>
                    <a:pt x="489813" y="1278577"/>
                    <a:pt x="959746" y="1547750"/>
                    <a:pt x="4987636" y="0"/>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800"/>
            </a:p>
          </p:txBody>
        </p:sp>
        <p:sp>
          <p:nvSpPr>
            <p:cNvPr id="19" name="TextBox 19"/>
            <p:cNvSpPr txBox="1">
              <a:spLocks noChangeArrowheads="1"/>
            </p:cNvSpPr>
            <p:nvPr/>
          </p:nvSpPr>
          <p:spPr bwMode="auto">
            <a:xfrm>
              <a:off x="6598137" y="2608612"/>
              <a:ext cx="642059" cy="369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AVC</a:t>
              </a:r>
            </a:p>
          </p:txBody>
        </p:sp>
      </p:grpSp>
      <p:grpSp>
        <p:nvGrpSpPr>
          <p:cNvPr id="20" name="Group 25"/>
          <p:cNvGrpSpPr>
            <a:grpSpLocks/>
          </p:cNvGrpSpPr>
          <p:nvPr/>
        </p:nvGrpSpPr>
        <p:grpSpPr bwMode="auto">
          <a:xfrm>
            <a:off x="2232025" y="1704498"/>
            <a:ext cx="4259263" cy="3108325"/>
            <a:chOff x="1723905" y="849085"/>
            <a:chExt cx="4258495" cy="3107377"/>
          </a:xfrm>
        </p:grpSpPr>
        <p:cxnSp>
          <p:nvCxnSpPr>
            <p:cNvPr id="21" name="Straight Connector 20"/>
            <p:cNvCxnSpPr/>
            <p:nvPr/>
          </p:nvCxnSpPr>
          <p:spPr>
            <a:xfrm flipV="1">
              <a:off x="1723905" y="1260123"/>
              <a:ext cx="3810901" cy="269633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Box 27"/>
            <p:cNvSpPr txBox="1">
              <a:spLocks noChangeArrowheads="1"/>
            </p:cNvSpPr>
            <p:nvPr/>
          </p:nvSpPr>
          <p:spPr bwMode="auto">
            <a:xfrm>
              <a:off x="5438680" y="849085"/>
              <a:ext cx="543720" cy="369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MC</a:t>
              </a:r>
            </a:p>
          </p:txBody>
        </p:sp>
      </p:grpSp>
      <p:grpSp>
        <p:nvGrpSpPr>
          <p:cNvPr id="23" name="Group 28"/>
          <p:cNvGrpSpPr>
            <a:grpSpLocks/>
          </p:cNvGrpSpPr>
          <p:nvPr/>
        </p:nvGrpSpPr>
        <p:grpSpPr bwMode="auto">
          <a:xfrm>
            <a:off x="885825" y="3388836"/>
            <a:ext cx="3057525" cy="368300"/>
            <a:chOff x="888954" y="2925287"/>
            <a:chExt cx="3055629" cy="368059"/>
          </a:xfrm>
        </p:grpSpPr>
        <p:cxnSp>
          <p:nvCxnSpPr>
            <p:cNvPr id="24" name="Straight Connector 23"/>
            <p:cNvCxnSpPr/>
            <p:nvPr/>
          </p:nvCxnSpPr>
          <p:spPr>
            <a:xfrm>
              <a:off x="1342697" y="3123594"/>
              <a:ext cx="2601886"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TextBox 30"/>
            <p:cNvSpPr txBox="1">
              <a:spLocks noChangeArrowheads="1"/>
            </p:cNvSpPr>
            <p:nvPr/>
          </p:nvSpPr>
          <p:spPr bwMode="auto">
            <a:xfrm>
              <a:off x="888954" y="2925287"/>
              <a:ext cx="423353" cy="368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P</a:t>
              </a:r>
              <a:r>
                <a:rPr lang="en-US" sz="1800" baseline="-25000"/>
                <a:t>1</a:t>
              </a:r>
            </a:p>
          </p:txBody>
        </p:sp>
      </p:grpSp>
      <p:grpSp>
        <p:nvGrpSpPr>
          <p:cNvPr id="26" name="Group 31"/>
          <p:cNvGrpSpPr>
            <a:grpSpLocks/>
          </p:cNvGrpSpPr>
          <p:nvPr/>
        </p:nvGrpSpPr>
        <p:grpSpPr bwMode="auto">
          <a:xfrm>
            <a:off x="895350" y="2556986"/>
            <a:ext cx="4246563" cy="368300"/>
            <a:chOff x="888908" y="2925291"/>
            <a:chExt cx="4245183" cy="369787"/>
          </a:xfrm>
        </p:grpSpPr>
        <p:cxnSp>
          <p:nvCxnSpPr>
            <p:cNvPr id="27" name="Straight Connector 26"/>
            <p:cNvCxnSpPr/>
            <p:nvPr/>
          </p:nvCxnSpPr>
          <p:spPr>
            <a:xfrm>
              <a:off x="1342785" y="3124529"/>
              <a:ext cx="3791306" cy="31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8" name="TextBox 33"/>
            <p:cNvSpPr txBox="1">
              <a:spLocks noChangeArrowheads="1"/>
            </p:cNvSpPr>
            <p:nvPr/>
          </p:nvSpPr>
          <p:spPr bwMode="auto">
            <a:xfrm>
              <a:off x="888908" y="2925291"/>
              <a:ext cx="423446" cy="36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P</a:t>
              </a:r>
              <a:r>
                <a:rPr lang="en-US" sz="1800" baseline="-25000"/>
                <a:t>2</a:t>
              </a:r>
            </a:p>
          </p:txBody>
        </p:sp>
      </p:grpSp>
      <p:grpSp>
        <p:nvGrpSpPr>
          <p:cNvPr id="29" name="Group 34"/>
          <p:cNvGrpSpPr>
            <a:grpSpLocks/>
          </p:cNvGrpSpPr>
          <p:nvPr/>
        </p:nvGrpSpPr>
        <p:grpSpPr bwMode="auto">
          <a:xfrm>
            <a:off x="4919663" y="2795111"/>
            <a:ext cx="449262" cy="2563812"/>
            <a:chOff x="5299966" y="2624446"/>
            <a:chExt cx="448756" cy="2564240"/>
          </a:xfrm>
        </p:grpSpPr>
        <p:sp>
          <p:nvSpPr>
            <p:cNvPr id="30" name="TextBox 35"/>
            <p:cNvSpPr txBox="1">
              <a:spLocks noChangeArrowheads="1"/>
            </p:cNvSpPr>
            <p:nvPr/>
          </p:nvSpPr>
          <p:spPr bwMode="auto">
            <a:xfrm>
              <a:off x="5299966" y="4819378"/>
              <a:ext cx="448756" cy="369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a:t>
              </a:r>
              <a:r>
                <a:rPr lang="en-US" sz="1800" baseline="-25000"/>
                <a:t>2</a:t>
              </a:r>
            </a:p>
          </p:txBody>
        </p:sp>
        <p:cxnSp>
          <p:nvCxnSpPr>
            <p:cNvPr id="31" name="Straight Connector 30"/>
            <p:cNvCxnSpPr/>
            <p:nvPr/>
          </p:nvCxnSpPr>
          <p:spPr>
            <a:xfrm rot="5400000">
              <a:off x="4399432" y="3732708"/>
              <a:ext cx="2219695" cy="317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2" name="Group 37"/>
          <p:cNvGrpSpPr>
            <a:grpSpLocks/>
          </p:cNvGrpSpPr>
          <p:nvPr/>
        </p:nvGrpSpPr>
        <p:grpSpPr bwMode="auto">
          <a:xfrm>
            <a:off x="3711575" y="3601561"/>
            <a:ext cx="447675" cy="1757362"/>
            <a:chOff x="2974088" y="3431973"/>
            <a:chExt cx="450456" cy="1758874"/>
          </a:xfrm>
        </p:grpSpPr>
        <p:sp>
          <p:nvSpPr>
            <p:cNvPr id="33" name="TextBox 38"/>
            <p:cNvSpPr txBox="1">
              <a:spLocks noChangeArrowheads="1"/>
            </p:cNvSpPr>
            <p:nvPr/>
          </p:nvSpPr>
          <p:spPr bwMode="auto">
            <a:xfrm>
              <a:off x="2974088" y="4821357"/>
              <a:ext cx="450456" cy="369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a:t>
              </a:r>
              <a:r>
                <a:rPr lang="en-US" sz="1800" baseline="-25000"/>
                <a:t>1</a:t>
              </a:r>
            </a:p>
          </p:txBody>
        </p:sp>
        <p:cxnSp>
          <p:nvCxnSpPr>
            <p:cNvPr id="34" name="Straight Connector 33"/>
            <p:cNvCxnSpPr/>
            <p:nvPr/>
          </p:nvCxnSpPr>
          <p:spPr>
            <a:xfrm rot="5400000">
              <a:off x="2495471" y="4137416"/>
              <a:ext cx="1415679" cy="479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5" name="Freeform 183"/>
          <p:cNvSpPr>
            <a:spLocks/>
          </p:cNvSpPr>
          <p:nvPr/>
        </p:nvSpPr>
        <p:spPr bwMode="auto">
          <a:xfrm>
            <a:off x="5056188" y="271414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83"/>
          <p:cNvSpPr>
            <a:spLocks/>
          </p:cNvSpPr>
          <p:nvPr/>
        </p:nvSpPr>
        <p:spPr bwMode="auto">
          <a:xfrm>
            <a:off x="3854450" y="355552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277113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1000"/>
                                        <p:tgtEl>
                                          <p:spTgt spid="14"/>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1000"/>
                                        <p:tgtEl>
                                          <p:spTgt spid="17"/>
                                        </p:tgtEl>
                                      </p:cBhvr>
                                    </p:animEffect>
                                  </p:childTnLst>
                                </p:cTn>
                              </p:par>
                            </p:childTnLst>
                          </p:cTn>
                        </p:par>
                        <p:par>
                          <p:cTn id="19" fill="hold">
                            <p:stCondLst>
                              <p:cond delay="2500"/>
                            </p:stCondLst>
                            <p:childTnLst>
                              <p:par>
                                <p:cTn id="20" presetID="22" presetClass="entr" presetSubtype="8"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1000"/>
                                        <p:tgtEl>
                                          <p:spTgt spid="20"/>
                                        </p:tgtEl>
                                      </p:cBhvr>
                                    </p:animEffect>
                                  </p:childTnLst>
                                </p:cTn>
                              </p:par>
                            </p:childTnLst>
                          </p:cTn>
                        </p:par>
                        <p:par>
                          <p:cTn id="23" fill="hold">
                            <p:stCondLst>
                              <p:cond delay="3500"/>
                            </p:stCondLst>
                            <p:childTnLst>
                              <p:par>
                                <p:cTn id="24" presetID="22" presetClass="entr" presetSubtype="8" fill="hold"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left)">
                                      <p:cBhvr>
                                        <p:cTn id="26" dur="1000"/>
                                        <p:tgtEl>
                                          <p:spTgt spid="23"/>
                                        </p:tgtEl>
                                      </p:cBhvr>
                                    </p:animEffect>
                                  </p:childTnLst>
                                </p:cTn>
                              </p:par>
                            </p:childTnLst>
                          </p:cTn>
                        </p:par>
                        <p:par>
                          <p:cTn id="27" fill="hold">
                            <p:stCondLst>
                              <p:cond delay="4500"/>
                            </p:stCondLst>
                            <p:childTnLst>
                              <p:par>
                                <p:cTn id="28" presetID="22" presetClass="entr" presetSubtype="8"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wipe(left)">
                                      <p:cBhvr>
                                        <p:cTn id="30" dur="500"/>
                                        <p:tgtEl>
                                          <p:spTgt spid="36"/>
                                        </p:tgtEl>
                                      </p:cBhvr>
                                    </p:animEffect>
                                  </p:childTnLst>
                                </p:cTn>
                              </p:par>
                            </p:childTnLst>
                          </p:cTn>
                        </p:par>
                        <p:par>
                          <p:cTn id="31" fill="hold">
                            <p:stCondLst>
                              <p:cond delay="5000"/>
                            </p:stCondLst>
                            <p:childTnLst>
                              <p:par>
                                <p:cTn id="32" presetID="22" presetClass="entr" presetSubtype="1" fill="hold" nodeType="after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up)">
                                      <p:cBhvr>
                                        <p:cTn id="34" dur="1000"/>
                                        <p:tgtEl>
                                          <p:spTgt spid="32"/>
                                        </p:tgtEl>
                                      </p:cBhvr>
                                    </p:animEffect>
                                  </p:childTnLst>
                                </p:cTn>
                              </p:par>
                            </p:childTnLst>
                          </p:cTn>
                        </p:par>
                        <p:par>
                          <p:cTn id="35" fill="hold">
                            <p:stCondLst>
                              <p:cond delay="6000"/>
                            </p:stCondLst>
                            <p:childTnLst>
                              <p:par>
                                <p:cTn id="36" presetID="22" presetClass="entr" presetSubtype="8" fill="hold"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left)">
                                      <p:cBhvr>
                                        <p:cTn id="38" dur="1000"/>
                                        <p:tgtEl>
                                          <p:spTgt spid="26"/>
                                        </p:tgtEl>
                                      </p:cBhvr>
                                    </p:animEffect>
                                  </p:childTnLst>
                                </p:cTn>
                              </p:par>
                            </p:childTnLst>
                          </p:cTn>
                        </p:par>
                        <p:par>
                          <p:cTn id="39" fill="hold">
                            <p:stCondLst>
                              <p:cond delay="7000"/>
                            </p:stCondLst>
                            <p:childTnLst>
                              <p:par>
                                <p:cTn id="40" presetID="22" presetClass="entr" presetSubtype="8"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left)">
                                      <p:cBhvr>
                                        <p:cTn id="42" dur="500"/>
                                        <p:tgtEl>
                                          <p:spTgt spid="35"/>
                                        </p:tgtEl>
                                      </p:cBhvr>
                                    </p:animEffect>
                                  </p:childTnLst>
                                </p:cTn>
                              </p:par>
                            </p:childTnLst>
                          </p:cTn>
                        </p:par>
                        <p:par>
                          <p:cTn id="43" fill="hold">
                            <p:stCondLst>
                              <p:cond delay="7500"/>
                            </p:stCondLst>
                            <p:childTnLst>
                              <p:par>
                                <p:cTn id="44" presetID="22" presetClass="entr" presetSubtype="1" fill="hold"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wipe(up)">
                                      <p:cBhvr>
                                        <p:cTn id="46" dur="1000"/>
                                        <p:tgtEl>
                                          <p:spTgt spid="29"/>
                                        </p:tgtEl>
                                      </p:cBhvr>
                                    </p:animEffect>
                                  </p:childTnLst>
                                </p:cTn>
                              </p:par>
                            </p:childTnLst>
                          </p:cTn>
                        </p:par>
                        <p:par>
                          <p:cTn id="47" fill="hold">
                            <p:stCondLst>
                              <p:cond delay="8500"/>
                            </p:stCondLst>
                            <p:childTnLst>
                              <p:par>
                                <p:cTn id="48" presetID="22" presetClass="entr" presetSubtype="8"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left)">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5" grpId="0" animBg="1"/>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Shutdown Decision (SR)</a:t>
            </a:r>
          </a:p>
        </p:txBody>
      </p:sp>
      <p:sp>
        <p:nvSpPr>
          <p:cNvPr id="3" name="Content Placeholder 2"/>
          <p:cNvSpPr>
            <a:spLocks noGrp="1"/>
          </p:cNvSpPr>
          <p:nvPr>
            <p:ph idx="1"/>
          </p:nvPr>
        </p:nvSpPr>
        <p:spPr/>
        <p:txBody>
          <a:bodyPr/>
          <a:lstStyle/>
          <a:p>
            <a:r>
              <a:rPr lang="en-US" dirty="0"/>
              <a:t>The firm’s short-run decision to shut down</a:t>
            </a:r>
          </a:p>
          <a:p>
            <a:pPr lvl="1"/>
            <a:r>
              <a:rPr lang="en-US" dirty="0"/>
              <a:t>TR = total revenue</a:t>
            </a:r>
          </a:p>
          <a:p>
            <a:pPr lvl="1"/>
            <a:r>
              <a:rPr lang="en-US" dirty="0"/>
              <a:t>VC = variable costs</a:t>
            </a:r>
          </a:p>
          <a:p>
            <a:r>
              <a:rPr lang="en-US" dirty="0"/>
              <a:t>Firm’s decision:</a:t>
            </a:r>
          </a:p>
          <a:p>
            <a:pPr lvl="1"/>
            <a:r>
              <a:rPr lang="en-US" dirty="0"/>
              <a:t>Shut down if TR&lt;VC (P&lt;AVC)</a:t>
            </a:r>
          </a:p>
          <a:p>
            <a:r>
              <a:rPr lang="en-US" dirty="0"/>
              <a:t>Competitive firm’s short-run supply curve</a:t>
            </a:r>
          </a:p>
          <a:p>
            <a:pPr lvl="1"/>
            <a:r>
              <a:rPr lang="en-US" dirty="0"/>
              <a:t>The portion of its marginal-cost curve</a:t>
            </a:r>
          </a:p>
          <a:p>
            <a:pPr lvl="1"/>
            <a:r>
              <a:rPr lang="en-US" dirty="0"/>
              <a:t>That lies above average variable cost</a:t>
            </a:r>
          </a:p>
          <a:p>
            <a:endParaRPr lang="en-US" dirty="0"/>
          </a:p>
        </p:txBody>
      </p:sp>
    </p:spTree>
    <p:extLst>
      <p:ext uri="{BB962C8B-B14F-4D97-AF65-F5344CB8AC3E}">
        <p14:creationId xmlns:p14="http://schemas.microsoft.com/office/powerpoint/2010/main" val="1049486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Shutdown Decision (SR)</a:t>
            </a:r>
          </a:p>
        </p:txBody>
      </p:sp>
      <p:grpSp>
        <p:nvGrpSpPr>
          <p:cNvPr id="3" name="Group 4"/>
          <p:cNvGrpSpPr>
            <a:grpSpLocks/>
          </p:cNvGrpSpPr>
          <p:nvPr/>
        </p:nvGrpSpPr>
        <p:grpSpPr bwMode="auto">
          <a:xfrm>
            <a:off x="1000125" y="1319213"/>
            <a:ext cx="6770688" cy="3554412"/>
            <a:chOff x="1008508" y="1102425"/>
            <a:chExt cx="6769817" cy="3553495"/>
          </a:xfrm>
        </p:grpSpPr>
        <p:sp>
          <p:nvSpPr>
            <p:cNvPr id="4" name="Rectangle 3"/>
            <p:cNvSpPr/>
            <p:nvPr/>
          </p:nvSpPr>
          <p:spPr>
            <a:xfrm>
              <a:off x="1829140" y="1199237"/>
              <a:ext cx="5949185" cy="34439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800" dirty="0">
                <a:solidFill>
                  <a:schemeClr val="tx1"/>
                </a:solidFill>
              </a:endParaRPr>
            </a:p>
          </p:txBody>
        </p:sp>
        <p:grpSp>
          <p:nvGrpSpPr>
            <p:cNvPr id="5" name="Group 16"/>
            <p:cNvGrpSpPr>
              <a:grpSpLocks/>
            </p:cNvGrpSpPr>
            <p:nvPr/>
          </p:nvGrpSpPr>
          <p:grpSpPr bwMode="auto">
            <a:xfrm>
              <a:off x="1008508" y="1102425"/>
              <a:ext cx="808368" cy="3553495"/>
              <a:chOff x="1008508" y="1102425"/>
              <a:chExt cx="808368" cy="3553495"/>
            </a:xfrm>
          </p:grpSpPr>
          <p:cxnSp>
            <p:nvCxnSpPr>
              <p:cNvPr id="6" name="Straight Connector 5"/>
              <p:cNvCxnSpPr/>
              <p:nvPr/>
            </p:nvCxnSpPr>
            <p:spPr>
              <a:xfrm rot="5400000">
                <a:off x="82545" y="2922024"/>
                <a:ext cx="34677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8"/>
              <p:cNvSpPr txBox="1">
                <a:spLocks noChangeArrowheads="1"/>
              </p:cNvSpPr>
              <p:nvPr/>
            </p:nvSpPr>
            <p:spPr bwMode="auto">
              <a:xfrm>
                <a:off x="1008508" y="1102425"/>
                <a:ext cx="774415" cy="36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r" eaLnBrk="1" hangingPunct="1">
                  <a:buFontTx/>
                  <a:buNone/>
                </a:pPr>
                <a:r>
                  <a:rPr lang="en-US" sz="1800"/>
                  <a:t>Costs</a:t>
                </a:r>
              </a:p>
            </p:txBody>
          </p:sp>
        </p:grpSp>
      </p:grpSp>
      <p:sp>
        <p:nvSpPr>
          <p:cNvPr id="8" name="TextBox 7"/>
          <p:cNvSpPr txBox="1">
            <a:spLocks noChangeArrowheads="1"/>
          </p:cNvSpPr>
          <p:nvPr/>
        </p:nvSpPr>
        <p:spPr bwMode="auto">
          <a:xfrm>
            <a:off x="109538" y="5522913"/>
            <a:ext cx="89249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In the short run, the competitive firm’s supply curve is its marginal-cost curve (MC) above average variable cost (AVC). If the price falls below average variable cost, the firm is better off shutting down.</a:t>
            </a:r>
          </a:p>
        </p:txBody>
      </p:sp>
      <p:grpSp>
        <p:nvGrpSpPr>
          <p:cNvPr id="9" name="Group 10"/>
          <p:cNvGrpSpPr>
            <a:grpSpLocks/>
          </p:cNvGrpSpPr>
          <p:nvPr/>
        </p:nvGrpSpPr>
        <p:grpSpPr bwMode="auto">
          <a:xfrm>
            <a:off x="1657350" y="4860925"/>
            <a:ext cx="6423025" cy="392113"/>
            <a:chOff x="1665255" y="4643257"/>
            <a:chExt cx="6422365" cy="391067"/>
          </a:xfrm>
        </p:grpSpPr>
        <p:cxnSp>
          <p:nvCxnSpPr>
            <p:cNvPr id="10" name="Straight Connector 9"/>
            <p:cNvCxnSpPr/>
            <p:nvPr/>
          </p:nvCxnSpPr>
          <p:spPr>
            <a:xfrm flipV="1">
              <a:off x="1817639" y="4643257"/>
              <a:ext cx="5984260" cy="110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2"/>
            <p:cNvSpPr txBox="1">
              <a:spLocks noChangeArrowheads="1"/>
            </p:cNvSpPr>
            <p:nvPr/>
          </p:nvSpPr>
          <p:spPr bwMode="auto">
            <a:xfrm>
              <a:off x="6979815" y="4665030"/>
              <a:ext cx="1107805" cy="369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Quantity </a:t>
              </a:r>
            </a:p>
          </p:txBody>
        </p:sp>
        <p:sp>
          <p:nvSpPr>
            <p:cNvPr id="12" name="TextBox 13"/>
            <p:cNvSpPr txBox="1">
              <a:spLocks noChangeArrowheads="1"/>
            </p:cNvSpPr>
            <p:nvPr/>
          </p:nvSpPr>
          <p:spPr bwMode="auto">
            <a:xfrm>
              <a:off x="1665255" y="4665030"/>
              <a:ext cx="312852" cy="369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0</a:t>
              </a:r>
            </a:p>
          </p:txBody>
        </p:sp>
      </p:grpSp>
      <p:grpSp>
        <p:nvGrpSpPr>
          <p:cNvPr id="13" name="Group 14"/>
          <p:cNvGrpSpPr>
            <a:grpSpLocks/>
          </p:cNvGrpSpPr>
          <p:nvPr/>
        </p:nvGrpSpPr>
        <p:grpSpPr bwMode="auto">
          <a:xfrm>
            <a:off x="2509838" y="1962150"/>
            <a:ext cx="5321300" cy="1785938"/>
            <a:chOff x="2327567" y="2006930"/>
            <a:chExt cx="5319890" cy="1785258"/>
          </a:xfrm>
        </p:grpSpPr>
        <p:sp>
          <p:nvSpPr>
            <p:cNvPr id="14" name="Freeform 13"/>
            <p:cNvSpPr/>
            <p:nvPr/>
          </p:nvSpPr>
          <p:spPr>
            <a:xfrm>
              <a:off x="2327567" y="2006930"/>
              <a:ext cx="4739019" cy="1785258"/>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Lst>
              <a:ahLst/>
              <a:cxnLst>
                <a:cxn ang="0">
                  <a:pos x="connsiteX0" y="connsiteY0"/>
                </a:cxn>
                <a:cxn ang="0">
                  <a:pos x="connsiteX1" y="connsiteY1"/>
                </a:cxn>
              </a:cxnLst>
              <a:rect l="l" t="t" r="r" b="b"/>
              <a:pathLst>
                <a:path w="4987636" h="1785258">
                  <a:moveTo>
                    <a:pt x="0" y="0"/>
                  </a:moveTo>
                  <a:cubicBezTo>
                    <a:pt x="1009402" y="1717964"/>
                    <a:pt x="2168182" y="1785258"/>
                    <a:pt x="4987636" y="665018"/>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800"/>
            </a:p>
          </p:txBody>
        </p:sp>
        <p:sp>
          <p:nvSpPr>
            <p:cNvPr id="15" name="TextBox 16"/>
            <p:cNvSpPr txBox="1">
              <a:spLocks noChangeArrowheads="1"/>
            </p:cNvSpPr>
            <p:nvPr/>
          </p:nvSpPr>
          <p:spPr bwMode="auto">
            <a:xfrm>
              <a:off x="7018245" y="2310090"/>
              <a:ext cx="629212" cy="369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ATC</a:t>
              </a:r>
            </a:p>
          </p:txBody>
        </p:sp>
      </p:grpSp>
      <p:grpSp>
        <p:nvGrpSpPr>
          <p:cNvPr id="16" name="Group 40"/>
          <p:cNvGrpSpPr>
            <a:grpSpLocks/>
          </p:cNvGrpSpPr>
          <p:nvPr/>
        </p:nvGrpSpPr>
        <p:grpSpPr bwMode="auto">
          <a:xfrm>
            <a:off x="2768600" y="1562100"/>
            <a:ext cx="4213225" cy="3070225"/>
            <a:chOff x="2278080" y="1535876"/>
            <a:chExt cx="4213004" cy="3069773"/>
          </a:xfrm>
        </p:grpSpPr>
        <p:grpSp>
          <p:nvGrpSpPr>
            <p:cNvPr id="17" name="Group 20"/>
            <p:cNvGrpSpPr>
              <a:grpSpLocks/>
            </p:cNvGrpSpPr>
            <p:nvPr/>
          </p:nvGrpSpPr>
          <p:grpSpPr bwMode="auto">
            <a:xfrm>
              <a:off x="3075073" y="1535876"/>
              <a:ext cx="3416011" cy="2501533"/>
              <a:chOff x="2566420" y="849085"/>
              <a:chExt cx="3416011" cy="2501533"/>
            </a:xfrm>
          </p:grpSpPr>
          <p:cxnSp>
            <p:nvCxnSpPr>
              <p:cNvPr id="19" name="Straight Connector 18"/>
              <p:cNvCxnSpPr/>
              <p:nvPr/>
            </p:nvCxnSpPr>
            <p:spPr>
              <a:xfrm flipV="1">
                <a:off x="2566310" y="1260188"/>
                <a:ext cx="2968469" cy="209042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TextBox 22"/>
              <p:cNvSpPr txBox="1">
                <a:spLocks noChangeArrowheads="1"/>
              </p:cNvSpPr>
              <p:nvPr/>
            </p:nvSpPr>
            <p:spPr bwMode="auto">
              <a:xfrm>
                <a:off x="5438646" y="849085"/>
                <a:ext cx="543785" cy="36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MC</a:t>
                </a:r>
              </a:p>
            </p:txBody>
          </p:sp>
        </p:grpSp>
        <p:cxnSp>
          <p:nvCxnSpPr>
            <p:cNvPr id="18" name="Straight Connector 17"/>
            <p:cNvCxnSpPr/>
            <p:nvPr/>
          </p:nvCxnSpPr>
          <p:spPr>
            <a:xfrm flipV="1">
              <a:off x="2278080" y="4037408"/>
              <a:ext cx="809583" cy="568241"/>
            </a:xfrm>
            <a:prstGeom prst="line">
              <a:avLst/>
            </a:prstGeom>
            <a:ln w="38100">
              <a:solidFill>
                <a:srgbClr val="FFAFAF"/>
              </a:solidFill>
            </a:ln>
          </p:spPr>
          <p:style>
            <a:lnRef idx="1">
              <a:schemeClr val="accent1"/>
            </a:lnRef>
            <a:fillRef idx="0">
              <a:schemeClr val="accent1"/>
            </a:fillRef>
            <a:effectRef idx="0">
              <a:schemeClr val="accent1"/>
            </a:effectRef>
            <a:fontRef idx="minor">
              <a:schemeClr val="tx1"/>
            </a:fontRef>
          </p:style>
        </p:cxnSp>
      </p:grpSp>
      <p:grpSp>
        <p:nvGrpSpPr>
          <p:cNvPr id="21" name="Group 17"/>
          <p:cNvGrpSpPr>
            <a:grpSpLocks/>
          </p:cNvGrpSpPr>
          <p:nvPr/>
        </p:nvGrpSpPr>
        <p:grpSpPr bwMode="auto">
          <a:xfrm>
            <a:off x="2460625" y="2930525"/>
            <a:ext cx="5435600" cy="1611313"/>
            <a:chOff x="1805050" y="2608612"/>
            <a:chExt cx="5435145" cy="1611088"/>
          </a:xfrm>
        </p:grpSpPr>
        <p:sp>
          <p:nvSpPr>
            <p:cNvPr id="22" name="Freeform 21"/>
            <p:cNvSpPr/>
            <p:nvPr/>
          </p:nvSpPr>
          <p:spPr>
            <a:xfrm>
              <a:off x="1805050" y="2672103"/>
              <a:ext cx="4787499" cy="1547597"/>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47501 h 1717964"/>
                <a:gd name="connsiteX0" fmla="*/ 0 w 4987636"/>
                <a:gd name="connsiteY0" fmla="*/ 0 h 1250868"/>
                <a:gd name="connsiteX1" fmla="*/ 4987636 w 4987636"/>
                <a:gd name="connsiteY1" fmla="*/ 47501 h 1250868"/>
                <a:gd name="connsiteX0" fmla="*/ 0 w 4987636"/>
                <a:gd name="connsiteY0" fmla="*/ 0 h 1250868"/>
                <a:gd name="connsiteX1" fmla="*/ 4987636 w 4987636"/>
                <a:gd name="connsiteY1" fmla="*/ 47501 h 1250868"/>
                <a:gd name="connsiteX0" fmla="*/ 0 w 4987636"/>
                <a:gd name="connsiteY0" fmla="*/ 0 h 1464623"/>
                <a:gd name="connsiteX1" fmla="*/ 4987636 w 4987636"/>
                <a:gd name="connsiteY1" fmla="*/ 47501 h 1464623"/>
                <a:gd name="connsiteX0" fmla="*/ 0 w 4987636"/>
                <a:gd name="connsiteY0" fmla="*/ 178130 h 1417122"/>
                <a:gd name="connsiteX1" fmla="*/ 4987636 w 4987636"/>
                <a:gd name="connsiteY1" fmla="*/ 0 h 1417122"/>
                <a:gd name="connsiteX0" fmla="*/ 0 w 4987636"/>
                <a:gd name="connsiteY0" fmla="*/ 178130 h 1421081"/>
                <a:gd name="connsiteX1" fmla="*/ 4987636 w 4987636"/>
                <a:gd name="connsiteY1" fmla="*/ 0 h 1421081"/>
                <a:gd name="connsiteX0" fmla="*/ 0 w 4987636"/>
                <a:gd name="connsiteY0" fmla="*/ 178130 h 1417122"/>
                <a:gd name="connsiteX1" fmla="*/ 4987636 w 4987636"/>
                <a:gd name="connsiteY1" fmla="*/ 0 h 1417122"/>
                <a:gd name="connsiteX0" fmla="*/ 0 w 4987636"/>
                <a:gd name="connsiteY0" fmla="*/ 178130 h 1417122"/>
                <a:gd name="connsiteX1" fmla="*/ 4987636 w 4987636"/>
                <a:gd name="connsiteY1" fmla="*/ 0 h 1417122"/>
                <a:gd name="connsiteX0" fmla="*/ 0 w 4987636"/>
                <a:gd name="connsiteY0" fmla="*/ 178130 h 1547750"/>
                <a:gd name="connsiteX1" fmla="*/ 4987636 w 4987636"/>
                <a:gd name="connsiteY1" fmla="*/ 0 h 1547750"/>
              </a:gdLst>
              <a:ahLst/>
              <a:cxnLst>
                <a:cxn ang="0">
                  <a:pos x="connsiteX0" y="connsiteY0"/>
                </a:cxn>
                <a:cxn ang="0">
                  <a:pos x="connsiteX1" y="connsiteY1"/>
                </a:cxn>
              </a:cxnLst>
              <a:rect l="l" t="t" r="r" b="b"/>
              <a:pathLst>
                <a:path w="4987636" h="1547750">
                  <a:moveTo>
                    <a:pt x="0" y="178130"/>
                  </a:moveTo>
                  <a:cubicBezTo>
                    <a:pt x="489813" y="1278577"/>
                    <a:pt x="959746" y="1547750"/>
                    <a:pt x="4987636" y="0"/>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800"/>
            </a:p>
          </p:txBody>
        </p:sp>
        <p:sp>
          <p:nvSpPr>
            <p:cNvPr id="23" name="TextBox 19"/>
            <p:cNvSpPr txBox="1">
              <a:spLocks noChangeArrowheads="1"/>
            </p:cNvSpPr>
            <p:nvPr/>
          </p:nvSpPr>
          <p:spPr bwMode="auto">
            <a:xfrm>
              <a:off x="6598137" y="2608612"/>
              <a:ext cx="642058" cy="369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AVC</a:t>
              </a:r>
            </a:p>
          </p:txBody>
        </p:sp>
      </p:grpSp>
      <p:cxnSp>
        <p:nvCxnSpPr>
          <p:cNvPr id="24" name="Straight Connector 23"/>
          <p:cNvCxnSpPr/>
          <p:nvPr/>
        </p:nvCxnSpPr>
        <p:spPr>
          <a:xfrm rot="16200000" flipV="1">
            <a:off x="1439862" y="4456113"/>
            <a:ext cx="784225"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808163" y="4076700"/>
            <a:ext cx="1770062" cy="0"/>
          </a:xfrm>
          <a:prstGeom prst="line">
            <a:avLst/>
          </a:prstGeom>
          <a:ln w="38100">
            <a:solidFill>
              <a:srgbClr val="FFAFAF"/>
            </a:solidFill>
          </a:ln>
        </p:spPr>
        <p:style>
          <a:lnRef idx="1">
            <a:schemeClr val="accent1"/>
          </a:lnRef>
          <a:fillRef idx="0">
            <a:schemeClr val="accent1"/>
          </a:fillRef>
          <a:effectRef idx="0">
            <a:schemeClr val="accent1"/>
          </a:effectRef>
          <a:fontRef idx="minor">
            <a:schemeClr val="tx1"/>
          </a:fontRef>
        </p:style>
      </p:cxnSp>
      <p:grpSp>
        <p:nvGrpSpPr>
          <p:cNvPr id="26" name="Group 50"/>
          <p:cNvGrpSpPr>
            <a:grpSpLocks/>
          </p:cNvGrpSpPr>
          <p:nvPr/>
        </p:nvGrpSpPr>
        <p:grpSpPr bwMode="auto">
          <a:xfrm>
            <a:off x="2900363" y="1233488"/>
            <a:ext cx="2736850" cy="1536700"/>
            <a:chOff x="2408462" y="1205942"/>
            <a:chExt cx="2737250" cy="1537257"/>
          </a:xfrm>
        </p:grpSpPr>
        <p:sp>
          <p:nvSpPr>
            <p:cNvPr id="27" name="TextBox 47"/>
            <p:cNvSpPr txBox="1">
              <a:spLocks noChangeArrowheads="1"/>
            </p:cNvSpPr>
            <p:nvPr/>
          </p:nvSpPr>
          <p:spPr bwMode="auto">
            <a:xfrm>
              <a:off x="2408462" y="1205942"/>
              <a:ext cx="2737250" cy="923922"/>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dirty="0"/>
                <a:t>1. In the short run, the firm produces on the MC curve if P&gt;AVC,...</a:t>
              </a:r>
            </a:p>
          </p:txBody>
        </p:sp>
        <p:cxnSp>
          <p:nvCxnSpPr>
            <p:cNvPr id="28" name="Straight Connector 27"/>
            <p:cNvCxnSpPr/>
            <p:nvPr/>
          </p:nvCxnSpPr>
          <p:spPr>
            <a:xfrm rot="16200000" flipH="1">
              <a:off x="4367656" y="2265226"/>
              <a:ext cx="614586" cy="3413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oup 51"/>
          <p:cNvGrpSpPr>
            <a:grpSpLocks/>
          </p:cNvGrpSpPr>
          <p:nvPr/>
        </p:nvGrpSpPr>
        <p:grpSpPr bwMode="auto">
          <a:xfrm>
            <a:off x="273050" y="3192463"/>
            <a:ext cx="1524000" cy="1289050"/>
            <a:chOff x="2573213" y="1194702"/>
            <a:chExt cx="1523773" cy="1290801"/>
          </a:xfrm>
        </p:grpSpPr>
        <p:sp>
          <p:nvSpPr>
            <p:cNvPr id="30" name="TextBox 52"/>
            <p:cNvSpPr txBox="1">
              <a:spLocks noChangeArrowheads="1"/>
            </p:cNvSpPr>
            <p:nvPr/>
          </p:nvSpPr>
          <p:spPr bwMode="auto">
            <a:xfrm>
              <a:off x="2573213" y="1194702"/>
              <a:ext cx="1500022" cy="1034579"/>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 ...but</a:t>
              </a:r>
            </a:p>
            <a:p>
              <a:pPr algn="l" eaLnBrk="1" hangingPunct="1">
                <a:buFontTx/>
                <a:buNone/>
              </a:pPr>
              <a:r>
                <a:rPr lang="en-US" sz="1800"/>
                <a:t>shuts down</a:t>
              </a:r>
            </a:p>
            <a:p>
              <a:pPr algn="l" eaLnBrk="1" hangingPunct="1">
                <a:buFontTx/>
                <a:buNone/>
              </a:pPr>
              <a:r>
                <a:rPr lang="en-US" sz="1800"/>
                <a:t>if P&lt;AVC.</a:t>
              </a:r>
            </a:p>
          </p:txBody>
        </p:sp>
        <p:cxnSp>
          <p:nvCxnSpPr>
            <p:cNvPr id="31" name="Straight Connector 30"/>
            <p:cNvCxnSpPr/>
            <p:nvPr/>
          </p:nvCxnSpPr>
          <p:spPr>
            <a:xfrm>
              <a:off x="3731915" y="2220030"/>
              <a:ext cx="365071" cy="2654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1304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1000"/>
                                        <p:tgtEl>
                                          <p:spTgt spid="13"/>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left)">
                                      <p:cBhvr>
                                        <p:cTn id="18" dur="1000"/>
                                        <p:tgtEl>
                                          <p:spTgt spid="21"/>
                                        </p:tgtEl>
                                      </p:cBhvr>
                                    </p:animEffect>
                                  </p:childTnLst>
                                </p:cTn>
                              </p:par>
                            </p:childTnLst>
                          </p:cTn>
                        </p:par>
                        <p:par>
                          <p:cTn id="19" fill="hold">
                            <p:stCondLst>
                              <p:cond delay="2500"/>
                            </p:stCondLst>
                            <p:childTnLst>
                              <p:par>
                                <p:cTn id="20" presetID="22" presetClass="entr" presetSubtype="8"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1000"/>
                                        <p:tgtEl>
                                          <p:spTgt spid="16"/>
                                        </p:tgtEl>
                                      </p:cBhvr>
                                    </p:animEffect>
                                  </p:childTnLst>
                                </p:cTn>
                              </p:par>
                            </p:childTnLst>
                          </p:cTn>
                        </p:par>
                        <p:par>
                          <p:cTn id="23" fill="hold">
                            <p:stCondLst>
                              <p:cond delay="3500"/>
                            </p:stCondLst>
                            <p:childTnLst>
                              <p:par>
                                <p:cTn id="24" presetID="22" presetClass="entr" presetSubtype="8" fill="hold"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left)">
                                      <p:cBhvr>
                                        <p:cTn id="26" dur="500"/>
                                        <p:tgtEl>
                                          <p:spTgt spid="26"/>
                                        </p:tgtEl>
                                      </p:cBhvr>
                                    </p:animEffect>
                                  </p:childTnLst>
                                </p:cTn>
                              </p:par>
                            </p:childTnLst>
                          </p:cTn>
                        </p:par>
                        <p:par>
                          <p:cTn id="27" fill="hold">
                            <p:stCondLst>
                              <p:cond delay="4000"/>
                            </p:stCondLst>
                            <p:childTnLst>
                              <p:par>
                                <p:cTn id="28" presetID="22" presetClass="entr" presetSubtype="4" fill="hold" nodeType="afterEffect">
                                  <p:stCondLst>
                                    <p:cond delay="1000"/>
                                  </p:stCondLst>
                                  <p:childTnLst>
                                    <p:set>
                                      <p:cBhvr>
                                        <p:cTn id="29" dur="1" fill="hold">
                                          <p:stCondLst>
                                            <p:cond delay="0"/>
                                          </p:stCondLst>
                                        </p:cTn>
                                        <p:tgtEl>
                                          <p:spTgt spid="24"/>
                                        </p:tgtEl>
                                        <p:attrNameLst>
                                          <p:attrName>style.visibility</p:attrName>
                                        </p:attrNameLst>
                                      </p:cBhvr>
                                      <p:to>
                                        <p:strVal val="visible"/>
                                      </p:to>
                                    </p:set>
                                    <p:animEffect transition="in" filter="wipe(down)">
                                      <p:cBhvr>
                                        <p:cTn id="30" dur="500"/>
                                        <p:tgtEl>
                                          <p:spTgt spid="24"/>
                                        </p:tgtEl>
                                      </p:cBhvr>
                                    </p:animEffect>
                                  </p:childTnLst>
                                </p:cTn>
                              </p:par>
                            </p:childTnLst>
                          </p:cTn>
                        </p:par>
                        <p:par>
                          <p:cTn id="31" fill="hold">
                            <p:stCondLst>
                              <p:cond delay="5500"/>
                            </p:stCondLst>
                            <p:childTnLst>
                              <p:par>
                                <p:cTn id="32" presetID="22" presetClass="entr" presetSubtype="8" fill="hold" nodeType="after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left)">
                                      <p:cBhvr>
                                        <p:cTn id="34" dur="500"/>
                                        <p:tgtEl>
                                          <p:spTgt spid="25"/>
                                        </p:tgtEl>
                                      </p:cBhvr>
                                    </p:animEffect>
                                  </p:childTnLst>
                                </p:cTn>
                              </p:par>
                            </p:childTnLst>
                          </p:cTn>
                        </p:par>
                        <p:par>
                          <p:cTn id="35" fill="hold">
                            <p:stCondLst>
                              <p:cond delay="6000"/>
                            </p:stCondLst>
                            <p:childTnLst>
                              <p:par>
                                <p:cTn id="36" presetID="22" presetClass="entr" presetSubtype="8" fill="hold"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wipe(left)">
                                      <p:cBhvr>
                                        <p:cTn id="38" dur="500"/>
                                        <p:tgtEl>
                                          <p:spTgt spid="29"/>
                                        </p:tgtEl>
                                      </p:cBhvr>
                                    </p:animEffect>
                                  </p:childTnLst>
                                </p:cTn>
                              </p:par>
                            </p:childTnLst>
                          </p:cTn>
                        </p:par>
                        <p:par>
                          <p:cTn id="39" fill="hold">
                            <p:stCondLst>
                              <p:cond delay="6500"/>
                            </p:stCondLst>
                            <p:childTnLst>
                              <p:par>
                                <p:cTn id="40" presetID="22" presetClass="entr" presetSubtype="8"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Short-Run Supply Curve</a:t>
            </a:r>
          </a:p>
        </p:txBody>
      </p:sp>
    </p:spTree>
    <p:extLst>
      <p:ext uri="{BB962C8B-B14F-4D97-AF65-F5344CB8AC3E}">
        <p14:creationId xmlns:p14="http://schemas.microsoft.com/office/powerpoint/2010/main" val="254829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Run</a:t>
            </a:r>
            <a:endParaRPr lang="en-US" dirty="0"/>
          </a:p>
        </p:txBody>
      </p:sp>
      <p:sp>
        <p:nvSpPr>
          <p:cNvPr id="3" name="Content Placeholder 2"/>
          <p:cNvSpPr>
            <a:spLocks noGrp="1"/>
          </p:cNvSpPr>
          <p:nvPr>
            <p:ph idx="1"/>
          </p:nvPr>
        </p:nvSpPr>
        <p:spPr/>
        <p:txBody>
          <a:bodyPr>
            <a:normAutofit lnSpcReduction="10000"/>
          </a:bodyPr>
          <a:lstStyle/>
          <a:p>
            <a:r>
              <a:rPr lang="en-US" dirty="0"/>
              <a:t>Firm’s long-run decision</a:t>
            </a:r>
          </a:p>
          <a:p>
            <a:pPr lvl="1"/>
            <a:r>
              <a:rPr lang="en-US" dirty="0"/>
              <a:t>Exit the market if </a:t>
            </a:r>
          </a:p>
          <a:p>
            <a:pPr lvl="2"/>
            <a:r>
              <a:rPr lang="en-US" dirty="0"/>
              <a:t>Total revenue &lt; total costs; TR &lt; TC</a:t>
            </a:r>
          </a:p>
          <a:p>
            <a:pPr lvl="3"/>
            <a:r>
              <a:rPr lang="en-US" dirty="0"/>
              <a:t>Same as: P &lt; ATC</a:t>
            </a:r>
          </a:p>
          <a:p>
            <a:pPr lvl="1"/>
            <a:r>
              <a:rPr lang="en-US" dirty="0"/>
              <a:t>Enter the market if</a:t>
            </a:r>
          </a:p>
          <a:p>
            <a:pPr lvl="2"/>
            <a:r>
              <a:rPr lang="en-US" dirty="0"/>
              <a:t>Total revenue &gt; total costs; TR &gt; TC</a:t>
            </a:r>
          </a:p>
          <a:p>
            <a:pPr lvl="3"/>
            <a:r>
              <a:rPr lang="en-US" dirty="0"/>
              <a:t>Same as: P &gt; ATC</a:t>
            </a:r>
          </a:p>
          <a:p>
            <a:r>
              <a:rPr lang="en-US" dirty="0"/>
              <a:t>Competitive firm’s long-run supply curve</a:t>
            </a:r>
          </a:p>
          <a:p>
            <a:pPr lvl="1"/>
            <a:r>
              <a:rPr lang="en-US" dirty="0"/>
              <a:t>The portion of its marginal-cost curve that lies above average total cost</a:t>
            </a:r>
          </a:p>
          <a:p>
            <a:endParaRPr lang="en-US" dirty="0"/>
          </a:p>
        </p:txBody>
      </p:sp>
    </p:spTree>
    <p:extLst>
      <p:ext uri="{BB962C8B-B14F-4D97-AF65-F5344CB8AC3E}">
        <p14:creationId xmlns:p14="http://schemas.microsoft.com/office/powerpoint/2010/main" val="27676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Long-Run Equilibrium</a:t>
            </a:r>
          </a:p>
        </p:txBody>
      </p:sp>
      <p:grpSp>
        <p:nvGrpSpPr>
          <p:cNvPr id="3" name="Group 4"/>
          <p:cNvGrpSpPr>
            <a:grpSpLocks/>
          </p:cNvGrpSpPr>
          <p:nvPr/>
        </p:nvGrpSpPr>
        <p:grpSpPr bwMode="auto">
          <a:xfrm>
            <a:off x="960438" y="1223963"/>
            <a:ext cx="6770687" cy="3554412"/>
            <a:chOff x="1008508" y="1102425"/>
            <a:chExt cx="6769817" cy="3553495"/>
          </a:xfrm>
        </p:grpSpPr>
        <p:sp>
          <p:nvSpPr>
            <p:cNvPr id="4" name="Rectangle 3"/>
            <p:cNvSpPr/>
            <p:nvPr/>
          </p:nvSpPr>
          <p:spPr>
            <a:xfrm>
              <a:off x="1829140" y="1199237"/>
              <a:ext cx="5949185" cy="34439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800" dirty="0">
                <a:solidFill>
                  <a:schemeClr val="tx1"/>
                </a:solidFill>
              </a:endParaRPr>
            </a:p>
          </p:txBody>
        </p:sp>
        <p:grpSp>
          <p:nvGrpSpPr>
            <p:cNvPr id="5" name="Group 16"/>
            <p:cNvGrpSpPr>
              <a:grpSpLocks/>
            </p:cNvGrpSpPr>
            <p:nvPr/>
          </p:nvGrpSpPr>
          <p:grpSpPr bwMode="auto">
            <a:xfrm>
              <a:off x="1008508" y="1102425"/>
              <a:ext cx="808368" cy="3553495"/>
              <a:chOff x="1008508" y="1102425"/>
              <a:chExt cx="808368" cy="3553495"/>
            </a:xfrm>
          </p:grpSpPr>
          <p:cxnSp>
            <p:nvCxnSpPr>
              <p:cNvPr id="6" name="Straight Connector 5"/>
              <p:cNvCxnSpPr/>
              <p:nvPr/>
            </p:nvCxnSpPr>
            <p:spPr>
              <a:xfrm rot="5400000">
                <a:off x="82544" y="2922024"/>
                <a:ext cx="34677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8"/>
              <p:cNvSpPr txBox="1">
                <a:spLocks noChangeArrowheads="1"/>
              </p:cNvSpPr>
              <p:nvPr/>
            </p:nvSpPr>
            <p:spPr bwMode="auto">
              <a:xfrm>
                <a:off x="1008508" y="1102425"/>
                <a:ext cx="774415" cy="36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r" eaLnBrk="1" hangingPunct="1">
                  <a:buFontTx/>
                  <a:buNone/>
                </a:pPr>
                <a:r>
                  <a:rPr lang="en-US" sz="1800"/>
                  <a:t>Costs</a:t>
                </a:r>
              </a:p>
            </p:txBody>
          </p:sp>
        </p:grpSp>
      </p:grpSp>
      <p:sp>
        <p:nvSpPr>
          <p:cNvPr id="8" name="TextBox 7"/>
          <p:cNvSpPr txBox="1">
            <a:spLocks noChangeArrowheads="1"/>
          </p:cNvSpPr>
          <p:nvPr/>
        </p:nvSpPr>
        <p:spPr bwMode="auto">
          <a:xfrm>
            <a:off x="130175" y="5318125"/>
            <a:ext cx="8883650"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In the long run, the competitive firm’s supply curve is its marginal-cost</a:t>
            </a:r>
          </a:p>
          <a:p>
            <a:pPr algn="l" eaLnBrk="1" hangingPunct="1">
              <a:buFontTx/>
              <a:buNone/>
            </a:pPr>
            <a:r>
              <a:rPr lang="en-US" sz="1800"/>
              <a:t>curve (MC) above average total cost (ATC). If the price falls below average total cost, the firm is better off exiting the market.</a:t>
            </a:r>
          </a:p>
        </p:txBody>
      </p:sp>
      <p:grpSp>
        <p:nvGrpSpPr>
          <p:cNvPr id="9" name="Group 10"/>
          <p:cNvGrpSpPr>
            <a:grpSpLocks/>
          </p:cNvGrpSpPr>
          <p:nvPr/>
        </p:nvGrpSpPr>
        <p:grpSpPr bwMode="auto">
          <a:xfrm>
            <a:off x="1616075" y="4765675"/>
            <a:ext cx="6424613" cy="390525"/>
            <a:chOff x="1665254" y="4643257"/>
            <a:chExt cx="6422365" cy="391067"/>
          </a:xfrm>
        </p:grpSpPr>
        <p:cxnSp>
          <p:nvCxnSpPr>
            <p:cNvPr id="10" name="Straight Connector 9"/>
            <p:cNvCxnSpPr/>
            <p:nvPr/>
          </p:nvCxnSpPr>
          <p:spPr>
            <a:xfrm flipV="1">
              <a:off x="1817601" y="4643257"/>
              <a:ext cx="5984368" cy="111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2"/>
            <p:cNvSpPr txBox="1">
              <a:spLocks noChangeArrowheads="1"/>
            </p:cNvSpPr>
            <p:nvPr/>
          </p:nvSpPr>
          <p:spPr bwMode="auto">
            <a:xfrm>
              <a:off x="6979814" y="4665030"/>
              <a:ext cx="1107805" cy="369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Quantity </a:t>
              </a:r>
            </a:p>
          </p:txBody>
        </p:sp>
        <p:sp>
          <p:nvSpPr>
            <p:cNvPr id="12" name="TextBox 13"/>
            <p:cNvSpPr txBox="1">
              <a:spLocks noChangeArrowheads="1"/>
            </p:cNvSpPr>
            <p:nvPr/>
          </p:nvSpPr>
          <p:spPr bwMode="auto">
            <a:xfrm>
              <a:off x="1665254" y="4665030"/>
              <a:ext cx="312852" cy="369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0</a:t>
              </a:r>
            </a:p>
          </p:txBody>
        </p:sp>
      </p:grpSp>
      <p:grpSp>
        <p:nvGrpSpPr>
          <p:cNvPr id="13" name="Group 17"/>
          <p:cNvGrpSpPr>
            <a:grpSpLocks/>
          </p:cNvGrpSpPr>
          <p:nvPr/>
        </p:nvGrpSpPr>
        <p:grpSpPr bwMode="auto">
          <a:xfrm>
            <a:off x="2728913" y="1466850"/>
            <a:ext cx="4213225" cy="3070225"/>
            <a:chOff x="2278080" y="1535876"/>
            <a:chExt cx="4213004" cy="3069773"/>
          </a:xfrm>
        </p:grpSpPr>
        <p:grpSp>
          <p:nvGrpSpPr>
            <p:cNvPr id="14" name="Group 20"/>
            <p:cNvGrpSpPr>
              <a:grpSpLocks/>
            </p:cNvGrpSpPr>
            <p:nvPr/>
          </p:nvGrpSpPr>
          <p:grpSpPr bwMode="auto">
            <a:xfrm>
              <a:off x="4060994" y="1535876"/>
              <a:ext cx="2430090" cy="1801547"/>
              <a:chOff x="3552341" y="849085"/>
              <a:chExt cx="2430090" cy="1801547"/>
            </a:xfrm>
          </p:grpSpPr>
          <p:cxnSp>
            <p:nvCxnSpPr>
              <p:cNvPr id="16" name="Straight Connector 15"/>
              <p:cNvCxnSpPr/>
              <p:nvPr/>
            </p:nvCxnSpPr>
            <p:spPr>
              <a:xfrm flipV="1">
                <a:off x="3552095" y="1260188"/>
                <a:ext cx="1982684" cy="139044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xtBox 21"/>
              <p:cNvSpPr txBox="1">
                <a:spLocks noChangeArrowheads="1"/>
              </p:cNvSpPr>
              <p:nvPr/>
            </p:nvSpPr>
            <p:spPr bwMode="auto">
              <a:xfrm>
                <a:off x="5438646" y="849085"/>
                <a:ext cx="543785" cy="36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MC</a:t>
                </a:r>
              </a:p>
            </p:txBody>
          </p:sp>
        </p:grpSp>
        <p:cxnSp>
          <p:nvCxnSpPr>
            <p:cNvPr id="15" name="Straight Connector 14"/>
            <p:cNvCxnSpPr/>
            <p:nvPr/>
          </p:nvCxnSpPr>
          <p:spPr>
            <a:xfrm flipV="1">
              <a:off x="2278080" y="3337424"/>
              <a:ext cx="1782668" cy="1268225"/>
            </a:xfrm>
            <a:prstGeom prst="line">
              <a:avLst/>
            </a:prstGeom>
            <a:ln w="38100">
              <a:solidFill>
                <a:srgbClr val="FFAFAF"/>
              </a:solidFill>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p:nvCxnSpPr>
        <p:spPr>
          <a:xfrm rot="16200000" flipV="1">
            <a:off x="1062038" y="4022725"/>
            <a:ext cx="14605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768475" y="3292475"/>
            <a:ext cx="2708275" cy="0"/>
          </a:xfrm>
          <a:prstGeom prst="line">
            <a:avLst/>
          </a:prstGeom>
          <a:ln w="38100">
            <a:solidFill>
              <a:srgbClr val="FFAFAF"/>
            </a:solidFill>
          </a:ln>
        </p:spPr>
        <p:style>
          <a:lnRef idx="1">
            <a:schemeClr val="accent1"/>
          </a:lnRef>
          <a:fillRef idx="0">
            <a:schemeClr val="accent1"/>
          </a:fillRef>
          <a:effectRef idx="0">
            <a:schemeClr val="accent1"/>
          </a:effectRef>
          <a:fontRef idx="minor">
            <a:schemeClr val="tx1"/>
          </a:fontRef>
        </p:style>
      </p:cxnSp>
      <p:grpSp>
        <p:nvGrpSpPr>
          <p:cNvPr id="20" name="Group 27"/>
          <p:cNvGrpSpPr>
            <a:grpSpLocks/>
          </p:cNvGrpSpPr>
          <p:nvPr/>
        </p:nvGrpSpPr>
        <p:grpSpPr bwMode="auto">
          <a:xfrm>
            <a:off x="2879725" y="1289050"/>
            <a:ext cx="3001963" cy="1385888"/>
            <a:chOff x="2428606" y="1356163"/>
            <a:chExt cx="3003319" cy="1387038"/>
          </a:xfrm>
        </p:grpSpPr>
        <p:sp>
          <p:nvSpPr>
            <p:cNvPr id="21" name="TextBox 28"/>
            <p:cNvSpPr txBox="1">
              <a:spLocks noChangeArrowheads="1"/>
            </p:cNvSpPr>
            <p:nvPr/>
          </p:nvSpPr>
          <p:spPr bwMode="auto">
            <a:xfrm>
              <a:off x="2428606" y="1356163"/>
              <a:ext cx="3003319" cy="923922"/>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 In the long run, the firm produces on the MC curve if P&gt;ATC,...</a:t>
              </a:r>
            </a:p>
          </p:txBody>
        </p:sp>
        <p:cxnSp>
          <p:nvCxnSpPr>
            <p:cNvPr id="22" name="Straight Connector 21"/>
            <p:cNvCxnSpPr/>
            <p:nvPr/>
          </p:nvCxnSpPr>
          <p:spPr>
            <a:xfrm>
              <a:off x="4312231" y="2291977"/>
              <a:ext cx="533641" cy="4512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30"/>
          <p:cNvGrpSpPr>
            <a:grpSpLocks/>
          </p:cNvGrpSpPr>
          <p:nvPr/>
        </p:nvGrpSpPr>
        <p:grpSpPr bwMode="auto">
          <a:xfrm>
            <a:off x="655638" y="3300413"/>
            <a:ext cx="1101725" cy="1031875"/>
            <a:chOff x="2995822" y="1399514"/>
            <a:chExt cx="1101168" cy="1032142"/>
          </a:xfrm>
        </p:grpSpPr>
        <p:sp>
          <p:nvSpPr>
            <p:cNvPr id="24" name="TextBox 31"/>
            <p:cNvSpPr txBox="1">
              <a:spLocks noChangeArrowheads="1"/>
            </p:cNvSpPr>
            <p:nvPr/>
          </p:nvSpPr>
          <p:spPr bwMode="auto">
            <a:xfrm>
              <a:off x="2995822" y="1399514"/>
              <a:ext cx="954388" cy="923588"/>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 ...but exits if P&lt;ATC</a:t>
              </a:r>
            </a:p>
          </p:txBody>
        </p:sp>
        <p:cxnSp>
          <p:nvCxnSpPr>
            <p:cNvPr id="25" name="Straight Connector 24"/>
            <p:cNvCxnSpPr/>
            <p:nvPr/>
          </p:nvCxnSpPr>
          <p:spPr>
            <a:xfrm>
              <a:off x="3773304" y="2315738"/>
              <a:ext cx="323686" cy="1159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14"/>
          <p:cNvGrpSpPr>
            <a:grpSpLocks/>
          </p:cNvGrpSpPr>
          <p:nvPr/>
        </p:nvGrpSpPr>
        <p:grpSpPr bwMode="auto">
          <a:xfrm>
            <a:off x="2470150" y="1866900"/>
            <a:ext cx="5327650" cy="1785938"/>
            <a:chOff x="2327567" y="2006930"/>
            <a:chExt cx="5328125" cy="1785258"/>
          </a:xfrm>
        </p:grpSpPr>
        <p:sp>
          <p:nvSpPr>
            <p:cNvPr id="27" name="Freeform 26"/>
            <p:cNvSpPr/>
            <p:nvPr/>
          </p:nvSpPr>
          <p:spPr>
            <a:xfrm>
              <a:off x="2327567" y="2006930"/>
              <a:ext cx="4739110" cy="1785258"/>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Lst>
              <a:ahLst/>
              <a:cxnLst>
                <a:cxn ang="0">
                  <a:pos x="connsiteX0" y="connsiteY0"/>
                </a:cxn>
                <a:cxn ang="0">
                  <a:pos x="connsiteX1" y="connsiteY1"/>
                </a:cxn>
              </a:cxnLst>
              <a:rect l="l" t="t" r="r" b="b"/>
              <a:pathLst>
                <a:path w="4987636" h="1785258">
                  <a:moveTo>
                    <a:pt x="0" y="0"/>
                  </a:moveTo>
                  <a:cubicBezTo>
                    <a:pt x="1009402" y="1717964"/>
                    <a:pt x="2168182" y="1785258"/>
                    <a:pt x="4987636" y="665018"/>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800"/>
            </a:p>
          </p:txBody>
        </p:sp>
        <p:sp>
          <p:nvSpPr>
            <p:cNvPr id="28" name="TextBox 16"/>
            <p:cNvSpPr txBox="1">
              <a:spLocks noChangeArrowheads="1"/>
            </p:cNvSpPr>
            <p:nvPr/>
          </p:nvSpPr>
          <p:spPr bwMode="auto">
            <a:xfrm>
              <a:off x="7026442" y="2311730"/>
              <a:ext cx="629250" cy="369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ATC</a:t>
              </a:r>
            </a:p>
          </p:txBody>
        </p:sp>
      </p:grpSp>
    </p:spTree>
    <p:extLst>
      <p:ext uri="{BB962C8B-B14F-4D97-AF65-F5344CB8AC3E}">
        <p14:creationId xmlns:p14="http://schemas.microsoft.com/office/powerpoint/2010/main" val="4074795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left)">
                                      <p:cBhvr>
                                        <p:cTn id="14" dur="1000"/>
                                        <p:tgtEl>
                                          <p:spTgt spid="26"/>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1000"/>
                                        <p:tgtEl>
                                          <p:spTgt spid="13"/>
                                        </p:tgtEl>
                                      </p:cBhvr>
                                    </p:animEffect>
                                  </p:childTnLst>
                                </p:cTn>
                              </p:par>
                            </p:childTnLst>
                          </p:cTn>
                        </p:par>
                        <p:par>
                          <p:cTn id="19" fill="hold">
                            <p:stCondLst>
                              <p:cond delay="2500"/>
                            </p:stCondLst>
                            <p:childTnLst>
                              <p:par>
                                <p:cTn id="20" presetID="22" presetClass="entr" presetSubtype="8"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par>
                          <p:cTn id="23" fill="hold">
                            <p:stCondLst>
                              <p:cond delay="3000"/>
                            </p:stCondLst>
                            <p:childTnLst>
                              <p:par>
                                <p:cTn id="24" presetID="22" presetClass="entr" presetSubtype="4" fill="hold" nodeType="afterEffect">
                                  <p:stCondLst>
                                    <p:cond delay="1000"/>
                                  </p:stCondLst>
                                  <p:childTnLst>
                                    <p:set>
                                      <p:cBhvr>
                                        <p:cTn id="25" dur="1" fill="hold">
                                          <p:stCondLst>
                                            <p:cond delay="0"/>
                                          </p:stCondLst>
                                        </p:cTn>
                                        <p:tgtEl>
                                          <p:spTgt spid="18"/>
                                        </p:tgtEl>
                                        <p:attrNameLst>
                                          <p:attrName>style.visibility</p:attrName>
                                        </p:attrNameLst>
                                      </p:cBhvr>
                                      <p:to>
                                        <p:strVal val="visible"/>
                                      </p:to>
                                    </p:set>
                                    <p:animEffect transition="in" filter="wipe(down)">
                                      <p:cBhvr>
                                        <p:cTn id="26" dur="500"/>
                                        <p:tgtEl>
                                          <p:spTgt spid="18"/>
                                        </p:tgtEl>
                                      </p:cBhvr>
                                    </p:animEffect>
                                  </p:childTnLst>
                                </p:cTn>
                              </p:par>
                            </p:childTnLst>
                          </p:cTn>
                        </p:par>
                        <p:par>
                          <p:cTn id="27" fill="hold">
                            <p:stCondLst>
                              <p:cond delay="4500"/>
                            </p:stCondLst>
                            <p:childTnLst>
                              <p:par>
                                <p:cTn id="28" presetID="22" presetClass="entr" presetSubtype="8" fill="hold"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childTnLst>
                          </p:cTn>
                        </p:par>
                        <p:par>
                          <p:cTn id="31" fill="hold">
                            <p:stCondLst>
                              <p:cond delay="5000"/>
                            </p:stCondLst>
                            <p:childTnLst>
                              <p:par>
                                <p:cTn id="32" presetID="22" presetClass="entr" presetSubtype="8" fill="hold"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par>
                          <p:cTn id="35" fill="hold">
                            <p:stCondLst>
                              <p:cond delay="5500"/>
                            </p:stCondLst>
                            <p:childTnLst>
                              <p:par>
                                <p:cTn id="36" presetID="22" presetClass="entr" presetSubtype="8"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Profit</a:t>
            </a:r>
            <a:endParaRPr lang="en-US" dirty="0"/>
          </a:p>
        </p:txBody>
      </p:sp>
      <p:sp>
        <p:nvSpPr>
          <p:cNvPr id="3" name="Content Placeholder 2"/>
          <p:cNvSpPr>
            <a:spLocks noGrp="1"/>
          </p:cNvSpPr>
          <p:nvPr>
            <p:ph idx="1"/>
          </p:nvPr>
        </p:nvSpPr>
        <p:spPr/>
        <p:txBody>
          <a:bodyPr/>
          <a:lstStyle/>
          <a:p>
            <a:r>
              <a:rPr lang="en-US" dirty="0"/>
              <a:t>Measuring profit</a:t>
            </a:r>
          </a:p>
          <a:p>
            <a:pPr lvl="1"/>
            <a:r>
              <a:rPr lang="en-US" dirty="0"/>
              <a:t>If P &gt; ATC</a:t>
            </a:r>
          </a:p>
          <a:p>
            <a:pPr lvl="2"/>
            <a:r>
              <a:rPr lang="en-US" dirty="0"/>
              <a:t>Profit = TR – TC = (P – ATC) </a:t>
            </a:r>
            <a:r>
              <a:rPr lang="en-US" dirty="0">
                <a:cs typeface="Arial" pitchFamily="34" charset="0"/>
              </a:rPr>
              <a:t>ˣ</a:t>
            </a:r>
            <a:r>
              <a:rPr lang="en-US" dirty="0"/>
              <a:t> Q</a:t>
            </a:r>
          </a:p>
          <a:p>
            <a:pPr lvl="1"/>
            <a:r>
              <a:rPr lang="en-US" dirty="0"/>
              <a:t>If P &lt; ATC</a:t>
            </a:r>
          </a:p>
          <a:p>
            <a:pPr lvl="2"/>
            <a:r>
              <a:rPr lang="en-US" dirty="0"/>
              <a:t>Loss = TC - TR = (ATC – P) </a:t>
            </a:r>
            <a:r>
              <a:rPr lang="en-US" dirty="0">
                <a:cs typeface="Arial" pitchFamily="34" charset="0"/>
              </a:rPr>
              <a:t>ˣ</a:t>
            </a:r>
            <a:r>
              <a:rPr lang="en-US" dirty="0"/>
              <a:t> Q</a:t>
            </a:r>
          </a:p>
          <a:p>
            <a:pPr lvl="2"/>
            <a:r>
              <a:rPr lang="en-US" dirty="0"/>
              <a:t>= Negative profit</a:t>
            </a:r>
          </a:p>
          <a:p>
            <a:endParaRPr lang="en-US" dirty="0"/>
          </a:p>
        </p:txBody>
      </p:sp>
    </p:spTree>
    <p:extLst>
      <p:ext uri="{BB962C8B-B14F-4D97-AF65-F5344CB8AC3E}">
        <p14:creationId xmlns:p14="http://schemas.microsoft.com/office/powerpoint/2010/main" val="2730516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a:t>
            </a:r>
            <a:endParaRPr lang="en-US" dirty="0"/>
          </a:p>
        </p:txBody>
      </p:sp>
      <p:grpSp>
        <p:nvGrpSpPr>
          <p:cNvPr id="4" name="Group 4"/>
          <p:cNvGrpSpPr>
            <a:grpSpLocks/>
          </p:cNvGrpSpPr>
          <p:nvPr/>
        </p:nvGrpSpPr>
        <p:grpSpPr bwMode="auto">
          <a:xfrm>
            <a:off x="344488" y="1647741"/>
            <a:ext cx="3930650" cy="3322638"/>
            <a:chOff x="1518787" y="1332306"/>
            <a:chExt cx="3929422" cy="3323614"/>
          </a:xfrm>
        </p:grpSpPr>
        <p:sp>
          <p:nvSpPr>
            <p:cNvPr id="5" name="Rectangle 4"/>
            <p:cNvSpPr/>
            <p:nvPr/>
          </p:nvSpPr>
          <p:spPr>
            <a:xfrm>
              <a:off x="1829840" y="1638784"/>
              <a:ext cx="3618369" cy="30044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600" dirty="0">
                <a:solidFill>
                  <a:schemeClr val="tx1"/>
                </a:solidFill>
              </a:endParaRPr>
            </a:p>
          </p:txBody>
        </p:sp>
        <p:grpSp>
          <p:nvGrpSpPr>
            <p:cNvPr id="6" name="Group 16"/>
            <p:cNvGrpSpPr>
              <a:grpSpLocks/>
            </p:cNvGrpSpPr>
            <p:nvPr/>
          </p:nvGrpSpPr>
          <p:grpSpPr bwMode="auto">
            <a:xfrm>
              <a:off x="1518787" y="1332306"/>
              <a:ext cx="650977" cy="3323614"/>
              <a:chOff x="1518787" y="1332306"/>
              <a:chExt cx="650977" cy="3323614"/>
            </a:xfrm>
          </p:grpSpPr>
          <p:cxnSp>
            <p:nvCxnSpPr>
              <p:cNvPr id="7" name="Straight Connector 6"/>
              <p:cNvCxnSpPr/>
              <p:nvPr/>
            </p:nvCxnSpPr>
            <p:spPr>
              <a:xfrm rot="5400000">
                <a:off x="289521" y="3129885"/>
                <a:ext cx="3052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8"/>
              <p:cNvSpPr txBox="1">
                <a:spLocks noChangeArrowheads="1"/>
              </p:cNvSpPr>
              <p:nvPr/>
            </p:nvSpPr>
            <p:spPr bwMode="auto">
              <a:xfrm>
                <a:off x="1518787" y="1332306"/>
                <a:ext cx="650977" cy="3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r" eaLnBrk="1" hangingPunct="1">
                  <a:buFontTx/>
                  <a:buNone/>
                </a:pPr>
                <a:r>
                  <a:rPr lang="en-US" sz="1600"/>
                  <a:t>Price</a:t>
                </a:r>
              </a:p>
            </p:txBody>
          </p:sp>
        </p:grpSp>
      </p:grpSp>
      <p:sp>
        <p:nvSpPr>
          <p:cNvPr id="9" name="TextBox 8"/>
          <p:cNvSpPr txBox="1">
            <a:spLocks noChangeArrowheads="1"/>
          </p:cNvSpPr>
          <p:nvPr/>
        </p:nvSpPr>
        <p:spPr bwMode="auto">
          <a:xfrm>
            <a:off x="107951" y="5635541"/>
            <a:ext cx="89630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200" dirty="0"/>
              <a:t>The area of the shaded box between price and average total cost represents the firm’s profit. The height of this box is price minus average total cost (P – ATC), and the width of the box is the quantity of output (Q). In panel (a), price is above average total cost, so the firm has positive profit. In panel (b), price is less than average total cost, so the firm has losses.</a:t>
            </a:r>
          </a:p>
        </p:txBody>
      </p:sp>
      <p:grpSp>
        <p:nvGrpSpPr>
          <p:cNvPr id="10" name="Group 10"/>
          <p:cNvGrpSpPr>
            <a:grpSpLocks/>
          </p:cNvGrpSpPr>
          <p:nvPr/>
        </p:nvGrpSpPr>
        <p:grpSpPr bwMode="auto">
          <a:xfrm>
            <a:off x="500063" y="4968791"/>
            <a:ext cx="3883025" cy="360363"/>
            <a:chOff x="1672445" y="4655129"/>
            <a:chExt cx="3882996" cy="360295"/>
          </a:xfrm>
        </p:grpSpPr>
        <p:cxnSp>
          <p:nvCxnSpPr>
            <p:cNvPr id="11" name="Straight Connector 10"/>
            <p:cNvCxnSpPr/>
            <p:nvPr/>
          </p:nvCxnSpPr>
          <p:spPr>
            <a:xfrm>
              <a:off x="1816907" y="4655129"/>
              <a:ext cx="3648048"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2"/>
            <p:cNvSpPr txBox="1">
              <a:spLocks noChangeArrowheads="1"/>
            </p:cNvSpPr>
            <p:nvPr/>
          </p:nvSpPr>
          <p:spPr bwMode="auto">
            <a:xfrm>
              <a:off x="4548461" y="4676903"/>
              <a:ext cx="1006980" cy="338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Quantity </a:t>
              </a:r>
            </a:p>
          </p:txBody>
        </p:sp>
        <p:sp>
          <p:nvSpPr>
            <p:cNvPr id="13" name="TextBox 13"/>
            <p:cNvSpPr txBox="1">
              <a:spLocks noChangeArrowheads="1"/>
            </p:cNvSpPr>
            <p:nvPr/>
          </p:nvSpPr>
          <p:spPr bwMode="auto">
            <a:xfrm>
              <a:off x="1672445" y="4665028"/>
              <a:ext cx="298471" cy="338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0</a:t>
              </a:r>
            </a:p>
          </p:txBody>
        </p:sp>
      </p:grpSp>
      <p:sp>
        <p:nvSpPr>
          <p:cNvPr id="14" name="TextBox 13"/>
          <p:cNvSpPr txBox="1">
            <a:spLocks noChangeArrowheads="1"/>
          </p:cNvSpPr>
          <p:nvPr/>
        </p:nvSpPr>
        <p:spPr bwMode="auto">
          <a:xfrm>
            <a:off x="1062038" y="1442954"/>
            <a:ext cx="2763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(a) A firm with profits</a:t>
            </a:r>
          </a:p>
        </p:txBody>
      </p:sp>
      <p:grpSp>
        <p:nvGrpSpPr>
          <p:cNvPr id="15" name="Group 53"/>
          <p:cNvGrpSpPr>
            <a:grpSpLocks/>
          </p:cNvGrpSpPr>
          <p:nvPr/>
        </p:nvGrpSpPr>
        <p:grpSpPr bwMode="auto">
          <a:xfrm>
            <a:off x="663576" y="2665329"/>
            <a:ext cx="2022475" cy="893762"/>
            <a:chOff x="660894" y="2541319"/>
            <a:chExt cx="2022928" cy="894661"/>
          </a:xfrm>
        </p:grpSpPr>
        <p:grpSp>
          <p:nvGrpSpPr>
            <p:cNvPr id="16" name="Group 21"/>
            <p:cNvGrpSpPr>
              <a:grpSpLocks/>
            </p:cNvGrpSpPr>
            <p:nvPr/>
          </p:nvGrpSpPr>
          <p:grpSpPr bwMode="auto">
            <a:xfrm>
              <a:off x="1341931" y="2541319"/>
              <a:ext cx="700643" cy="759588"/>
              <a:chOff x="2018806" y="2541319"/>
              <a:chExt cx="700643" cy="759588"/>
            </a:xfrm>
          </p:grpSpPr>
          <p:sp>
            <p:nvSpPr>
              <p:cNvPr id="18" name="TextBox 22"/>
              <p:cNvSpPr txBox="1">
                <a:spLocks noChangeArrowheads="1"/>
              </p:cNvSpPr>
              <p:nvPr/>
            </p:nvSpPr>
            <p:spPr bwMode="auto">
              <a:xfrm>
                <a:off x="2018806" y="2541319"/>
                <a:ext cx="700643" cy="338894"/>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Profit </a:t>
                </a:r>
              </a:p>
            </p:txBody>
          </p:sp>
          <p:cxnSp>
            <p:nvCxnSpPr>
              <p:cNvPr id="19" name="Straight Connector 18"/>
              <p:cNvCxnSpPr/>
              <p:nvPr/>
            </p:nvCxnSpPr>
            <p:spPr>
              <a:xfrm rot="16200000" flipH="1">
                <a:off x="2274433" y="2986340"/>
                <a:ext cx="438591" cy="1905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Rectangle 16"/>
            <p:cNvSpPr/>
            <p:nvPr/>
          </p:nvSpPr>
          <p:spPr>
            <a:xfrm>
              <a:off x="660894" y="3127695"/>
              <a:ext cx="2022928" cy="308285"/>
            </a:xfrm>
            <a:prstGeom prst="rect">
              <a:avLst/>
            </a:pr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600">
                <a:solidFill>
                  <a:schemeClr val="tx1"/>
                </a:solidFill>
              </a:endParaRPr>
            </a:p>
          </p:txBody>
        </p:sp>
      </p:grpSp>
      <p:grpSp>
        <p:nvGrpSpPr>
          <p:cNvPr id="20" name="Group 20"/>
          <p:cNvGrpSpPr>
            <a:grpSpLocks/>
          </p:cNvGrpSpPr>
          <p:nvPr/>
        </p:nvGrpSpPr>
        <p:grpSpPr bwMode="auto">
          <a:xfrm>
            <a:off x="893763" y="2112879"/>
            <a:ext cx="3157538" cy="2392362"/>
            <a:chOff x="1058890" y="1301441"/>
            <a:chExt cx="3157984" cy="2393763"/>
          </a:xfrm>
        </p:grpSpPr>
        <p:cxnSp>
          <p:nvCxnSpPr>
            <p:cNvPr id="21" name="Straight Connector 20"/>
            <p:cNvCxnSpPr/>
            <p:nvPr/>
          </p:nvCxnSpPr>
          <p:spPr>
            <a:xfrm flipV="1">
              <a:off x="1058890" y="1674721"/>
              <a:ext cx="2903948" cy="202048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Box 18"/>
            <p:cNvSpPr txBox="1">
              <a:spLocks noChangeArrowheads="1"/>
            </p:cNvSpPr>
            <p:nvPr/>
          </p:nvSpPr>
          <p:spPr bwMode="auto">
            <a:xfrm>
              <a:off x="3713158" y="1301441"/>
              <a:ext cx="503716" cy="338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MC</a:t>
              </a:r>
            </a:p>
          </p:txBody>
        </p:sp>
      </p:grpSp>
      <p:grpSp>
        <p:nvGrpSpPr>
          <p:cNvPr id="23" name="Group 14"/>
          <p:cNvGrpSpPr>
            <a:grpSpLocks/>
          </p:cNvGrpSpPr>
          <p:nvPr/>
        </p:nvGrpSpPr>
        <p:grpSpPr bwMode="auto">
          <a:xfrm>
            <a:off x="895351" y="2539916"/>
            <a:ext cx="3270250" cy="1401763"/>
            <a:chOff x="1878605" y="2486643"/>
            <a:chExt cx="3271019" cy="1401279"/>
          </a:xfrm>
        </p:grpSpPr>
        <p:sp>
          <p:nvSpPr>
            <p:cNvPr id="24" name="Freeform 23"/>
            <p:cNvSpPr/>
            <p:nvPr/>
          </p:nvSpPr>
          <p:spPr>
            <a:xfrm>
              <a:off x="1878605" y="2486643"/>
              <a:ext cx="2997905" cy="1401279"/>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Lst>
              <a:ahLst/>
              <a:cxnLst>
                <a:cxn ang="0">
                  <a:pos x="connsiteX0" y="connsiteY0"/>
                </a:cxn>
                <a:cxn ang="0">
                  <a:pos x="connsiteX1" y="connsiteY1"/>
                </a:cxn>
              </a:cxnLst>
              <a:rect l="l" t="t" r="r" b="b"/>
              <a:pathLst>
                <a:path w="4987636" h="1785258">
                  <a:moveTo>
                    <a:pt x="0" y="0"/>
                  </a:moveTo>
                  <a:cubicBezTo>
                    <a:pt x="1009402" y="1717964"/>
                    <a:pt x="2168182" y="1785258"/>
                    <a:pt x="4987636" y="665018"/>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600"/>
            </a:p>
          </p:txBody>
        </p:sp>
        <p:sp>
          <p:nvSpPr>
            <p:cNvPr id="25" name="TextBox 29"/>
            <p:cNvSpPr txBox="1">
              <a:spLocks noChangeArrowheads="1"/>
            </p:cNvSpPr>
            <p:nvPr/>
          </p:nvSpPr>
          <p:spPr bwMode="auto">
            <a:xfrm>
              <a:off x="4571507" y="2656115"/>
              <a:ext cx="578117" cy="3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ATC</a:t>
              </a:r>
            </a:p>
          </p:txBody>
        </p:sp>
      </p:grpSp>
      <p:grpSp>
        <p:nvGrpSpPr>
          <p:cNvPr id="26" name="Group 34"/>
          <p:cNvGrpSpPr>
            <a:grpSpLocks/>
          </p:cNvGrpSpPr>
          <p:nvPr/>
        </p:nvGrpSpPr>
        <p:grpSpPr bwMode="auto">
          <a:xfrm>
            <a:off x="276226" y="3049504"/>
            <a:ext cx="4041775" cy="611187"/>
            <a:chOff x="973715" y="2925285"/>
            <a:chExt cx="4042615" cy="611465"/>
          </a:xfrm>
        </p:grpSpPr>
        <p:grpSp>
          <p:nvGrpSpPr>
            <p:cNvPr id="27" name="Group 31"/>
            <p:cNvGrpSpPr>
              <a:grpSpLocks/>
            </p:cNvGrpSpPr>
            <p:nvPr/>
          </p:nvGrpSpPr>
          <p:grpSpPr bwMode="auto">
            <a:xfrm>
              <a:off x="1342131" y="3122530"/>
              <a:ext cx="3674199" cy="414220"/>
              <a:chOff x="1199631" y="3122530"/>
              <a:chExt cx="3674199" cy="414220"/>
            </a:xfrm>
          </p:grpSpPr>
          <p:cxnSp>
            <p:nvCxnSpPr>
              <p:cNvPr id="29" name="Straight Connector 28"/>
              <p:cNvCxnSpPr/>
              <p:nvPr/>
            </p:nvCxnSpPr>
            <p:spPr>
              <a:xfrm>
                <a:off x="1199592" y="3122225"/>
                <a:ext cx="31994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TextBox 38"/>
              <p:cNvSpPr txBox="1">
                <a:spLocks noChangeArrowheads="1"/>
              </p:cNvSpPr>
              <p:nvPr/>
            </p:nvSpPr>
            <p:spPr bwMode="auto">
              <a:xfrm>
                <a:off x="3709473" y="3197521"/>
                <a:ext cx="1164357" cy="339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P=AR=MR</a:t>
                </a:r>
              </a:p>
            </p:txBody>
          </p:sp>
        </p:grpSp>
        <p:sp>
          <p:nvSpPr>
            <p:cNvPr id="28" name="TextBox 36"/>
            <p:cNvSpPr txBox="1">
              <a:spLocks noChangeArrowheads="1"/>
            </p:cNvSpPr>
            <p:nvPr/>
          </p:nvSpPr>
          <p:spPr bwMode="auto">
            <a:xfrm>
              <a:off x="973715" y="2925285"/>
              <a:ext cx="320992" cy="339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P</a:t>
              </a:r>
              <a:endParaRPr lang="en-US" sz="1600" baseline="-25000"/>
            </a:p>
          </p:txBody>
        </p:sp>
      </p:grpSp>
      <p:grpSp>
        <p:nvGrpSpPr>
          <p:cNvPr id="31" name="Group 55"/>
          <p:cNvGrpSpPr>
            <a:grpSpLocks/>
          </p:cNvGrpSpPr>
          <p:nvPr/>
        </p:nvGrpSpPr>
        <p:grpSpPr bwMode="auto">
          <a:xfrm>
            <a:off x="1381126" y="3178091"/>
            <a:ext cx="2649537" cy="2436813"/>
            <a:chOff x="1379513" y="3053976"/>
            <a:chExt cx="2647995" cy="2437075"/>
          </a:xfrm>
        </p:grpSpPr>
        <p:grpSp>
          <p:nvGrpSpPr>
            <p:cNvPr id="32" name="Group 43"/>
            <p:cNvGrpSpPr>
              <a:grpSpLocks/>
            </p:cNvGrpSpPr>
            <p:nvPr/>
          </p:nvGrpSpPr>
          <p:grpSpPr bwMode="auto">
            <a:xfrm>
              <a:off x="1379513" y="3123832"/>
              <a:ext cx="2647995" cy="2367219"/>
              <a:chOff x="1890138" y="3147582"/>
              <a:chExt cx="2647995" cy="2367219"/>
            </a:xfrm>
          </p:grpSpPr>
          <p:sp>
            <p:nvSpPr>
              <p:cNvPr id="34" name="TextBox 44"/>
              <p:cNvSpPr txBox="1">
                <a:spLocks noChangeArrowheads="1"/>
              </p:cNvSpPr>
              <p:nvPr/>
            </p:nvSpPr>
            <p:spPr bwMode="auto">
              <a:xfrm>
                <a:off x="1890138" y="4880733"/>
                <a:ext cx="2647995" cy="634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Q</a:t>
                </a:r>
              </a:p>
              <a:p>
                <a:pPr eaLnBrk="1" hangingPunct="1">
                  <a:buFontTx/>
                  <a:buNone/>
                </a:pPr>
                <a:r>
                  <a:rPr lang="en-US" sz="1600"/>
                  <a:t>(profit-maximizing quantity)</a:t>
                </a:r>
              </a:p>
            </p:txBody>
          </p:sp>
          <p:cxnSp>
            <p:nvCxnSpPr>
              <p:cNvPr id="35" name="Straight Connector 34"/>
              <p:cNvCxnSpPr/>
              <p:nvPr/>
            </p:nvCxnSpPr>
            <p:spPr>
              <a:xfrm rot="16200000" flipH="1">
                <a:off x="2348073" y="3993815"/>
                <a:ext cx="1698807" cy="634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3" name="Freeform 183"/>
            <p:cNvSpPr>
              <a:spLocks/>
            </p:cNvSpPr>
            <p:nvPr/>
          </p:nvSpPr>
          <p:spPr bwMode="auto">
            <a:xfrm>
              <a:off x="2618986" y="3053976"/>
              <a:ext cx="146046" cy="136679"/>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6" name="Group 40"/>
          <p:cNvGrpSpPr>
            <a:grpSpLocks/>
          </p:cNvGrpSpPr>
          <p:nvPr/>
        </p:nvGrpSpPr>
        <p:grpSpPr bwMode="auto">
          <a:xfrm>
            <a:off x="95251" y="3367004"/>
            <a:ext cx="2603500" cy="339725"/>
            <a:chOff x="1270724" y="2972788"/>
            <a:chExt cx="2602609" cy="337387"/>
          </a:xfrm>
        </p:grpSpPr>
        <p:cxnSp>
          <p:nvCxnSpPr>
            <p:cNvPr id="37" name="Straight Connector 36"/>
            <p:cNvCxnSpPr/>
            <p:nvPr/>
          </p:nvCxnSpPr>
          <p:spPr>
            <a:xfrm>
              <a:off x="1830919" y="3171436"/>
              <a:ext cx="2042414" cy="157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 name="TextBox 42"/>
            <p:cNvSpPr txBox="1">
              <a:spLocks noChangeArrowheads="1"/>
            </p:cNvSpPr>
            <p:nvPr/>
          </p:nvSpPr>
          <p:spPr bwMode="auto">
            <a:xfrm>
              <a:off x="1270724" y="2972788"/>
              <a:ext cx="577994" cy="33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ATC</a:t>
              </a:r>
              <a:endParaRPr lang="en-US" sz="1600" baseline="-25000"/>
            </a:p>
          </p:txBody>
        </p:sp>
      </p:grpSp>
      <p:grpSp>
        <p:nvGrpSpPr>
          <p:cNvPr id="39" name="Group 56"/>
          <p:cNvGrpSpPr>
            <a:grpSpLocks/>
          </p:cNvGrpSpPr>
          <p:nvPr/>
        </p:nvGrpSpPr>
        <p:grpSpPr bwMode="auto">
          <a:xfrm>
            <a:off x="4660901" y="1657266"/>
            <a:ext cx="4194175" cy="3322638"/>
            <a:chOff x="1505023" y="1332307"/>
            <a:chExt cx="4195101" cy="3323613"/>
          </a:xfrm>
        </p:grpSpPr>
        <p:sp>
          <p:nvSpPr>
            <p:cNvPr id="40" name="Rectangle 39"/>
            <p:cNvSpPr/>
            <p:nvPr/>
          </p:nvSpPr>
          <p:spPr>
            <a:xfrm>
              <a:off x="1828945" y="1638785"/>
              <a:ext cx="3871179" cy="30044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600" dirty="0">
                <a:solidFill>
                  <a:schemeClr val="tx1"/>
                </a:solidFill>
              </a:endParaRPr>
            </a:p>
          </p:txBody>
        </p:sp>
        <p:grpSp>
          <p:nvGrpSpPr>
            <p:cNvPr id="41" name="Group 16"/>
            <p:cNvGrpSpPr>
              <a:grpSpLocks/>
            </p:cNvGrpSpPr>
            <p:nvPr/>
          </p:nvGrpSpPr>
          <p:grpSpPr bwMode="auto">
            <a:xfrm>
              <a:off x="1505023" y="1332307"/>
              <a:ext cx="651206" cy="3323613"/>
              <a:chOff x="1505023" y="1332307"/>
              <a:chExt cx="651206" cy="3323613"/>
            </a:xfrm>
          </p:grpSpPr>
          <p:cxnSp>
            <p:nvCxnSpPr>
              <p:cNvPr id="42" name="Straight Connector 41"/>
              <p:cNvCxnSpPr/>
              <p:nvPr/>
            </p:nvCxnSpPr>
            <p:spPr>
              <a:xfrm rot="5400000">
                <a:off x="290206" y="3129885"/>
                <a:ext cx="305207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60"/>
              <p:cNvSpPr txBox="1">
                <a:spLocks noChangeArrowheads="1"/>
              </p:cNvSpPr>
              <p:nvPr/>
            </p:nvSpPr>
            <p:spPr bwMode="auto">
              <a:xfrm>
                <a:off x="1505023" y="1332307"/>
                <a:ext cx="651206" cy="3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r" eaLnBrk="1" hangingPunct="1">
                  <a:buFontTx/>
                  <a:buNone/>
                </a:pPr>
                <a:r>
                  <a:rPr lang="en-US" sz="1600"/>
                  <a:t>Price</a:t>
                </a:r>
              </a:p>
            </p:txBody>
          </p:sp>
        </p:grpSp>
      </p:grpSp>
      <p:grpSp>
        <p:nvGrpSpPr>
          <p:cNvPr id="44" name="Group 61"/>
          <p:cNvGrpSpPr>
            <a:grpSpLocks/>
          </p:cNvGrpSpPr>
          <p:nvPr/>
        </p:nvGrpSpPr>
        <p:grpSpPr bwMode="auto">
          <a:xfrm>
            <a:off x="4827588" y="4978316"/>
            <a:ext cx="4156075" cy="360363"/>
            <a:chOff x="1672445" y="4655129"/>
            <a:chExt cx="4155951" cy="360295"/>
          </a:xfrm>
        </p:grpSpPr>
        <p:cxnSp>
          <p:nvCxnSpPr>
            <p:cNvPr id="45" name="Straight Connector 44"/>
            <p:cNvCxnSpPr/>
            <p:nvPr/>
          </p:nvCxnSpPr>
          <p:spPr>
            <a:xfrm>
              <a:off x="1816904" y="4655129"/>
              <a:ext cx="39432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63"/>
            <p:cNvSpPr txBox="1">
              <a:spLocks noChangeArrowheads="1"/>
            </p:cNvSpPr>
            <p:nvPr/>
          </p:nvSpPr>
          <p:spPr bwMode="auto">
            <a:xfrm>
              <a:off x="4821416" y="4676903"/>
              <a:ext cx="1006980" cy="338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Quantity </a:t>
              </a:r>
            </a:p>
          </p:txBody>
        </p:sp>
        <p:sp>
          <p:nvSpPr>
            <p:cNvPr id="47" name="TextBox 64"/>
            <p:cNvSpPr txBox="1">
              <a:spLocks noChangeArrowheads="1"/>
            </p:cNvSpPr>
            <p:nvPr/>
          </p:nvSpPr>
          <p:spPr bwMode="auto">
            <a:xfrm>
              <a:off x="1672445" y="4665028"/>
              <a:ext cx="298471" cy="338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0</a:t>
              </a:r>
            </a:p>
          </p:txBody>
        </p:sp>
      </p:grpSp>
      <p:sp>
        <p:nvSpPr>
          <p:cNvPr id="48" name="TextBox 47"/>
          <p:cNvSpPr txBox="1">
            <a:spLocks noChangeArrowheads="1"/>
          </p:cNvSpPr>
          <p:nvPr/>
        </p:nvSpPr>
        <p:spPr bwMode="auto">
          <a:xfrm>
            <a:off x="5391151" y="1452479"/>
            <a:ext cx="2773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(b) A firm with losses</a:t>
            </a:r>
          </a:p>
        </p:txBody>
      </p:sp>
      <p:grpSp>
        <p:nvGrpSpPr>
          <p:cNvPr id="49" name="Group 66"/>
          <p:cNvGrpSpPr>
            <a:grpSpLocks/>
          </p:cNvGrpSpPr>
          <p:nvPr/>
        </p:nvGrpSpPr>
        <p:grpSpPr bwMode="auto">
          <a:xfrm>
            <a:off x="4995863" y="2785979"/>
            <a:ext cx="1289050" cy="1133475"/>
            <a:chOff x="664990" y="2652155"/>
            <a:chExt cx="1288914" cy="1133262"/>
          </a:xfrm>
        </p:grpSpPr>
        <p:grpSp>
          <p:nvGrpSpPr>
            <p:cNvPr id="50" name="Group 21"/>
            <p:cNvGrpSpPr>
              <a:grpSpLocks/>
            </p:cNvGrpSpPr>
            <p:nvPr/>
          </p:nvGrpSpPr>
          <p:grpSpPr bwMode="auto">
            <a:xfrm>
              <a:off x="1253261" y="2652155"/>
              <a:ext cx="700643" cy="890818"/>
              <a:chOff x="1930136" y="2652155"/>
              <a:chExt cx="700643" cy="890818"/>
            </a:xfrm>
          </p:grpSpPr>
          <p:sp>
            <p:nvSpPr>
              <p:cNvPr id="52" name="TextBox 69"/>
              <p:cNvSpPr txBox="1">
                <a:spLocks noChangeArrowheads="1"/>
              </p:cNvSpPr>
              <p:nvPr/>
            </p:nvSpPr>
            <p:spPr bwMode="auto">
              <a:xfrm>
                <a:off x="1930136" y="2652155"/>
                <a:ext cx="700643" cy="338554"/>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Loss</a:t>
                </a:r>
              </a:p>
            </p:txBody>
          </p:sp>
          <p:cxnSp>
            <p:nvCxnSpPr>
              <p:cNvPr id="53" name="Straight Connector 52"/>
              <p:cNvCxnSpPr/>
              <p:nvPr/>
            </p:nvCxnSpPr>
            <p:spPr>
              <a:xfrm rot="5400000">
                <a:off x="1772057" y="3153703"/>
                <a:ext cx="582503" cy="1952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 name="Rectangle 50"/>
            <p:cNvSpPr/>
            <p:nvPr/>
          </p:nvSpPr>
          <p:spPr>
            <a:xfrm>
              <a:off x="664990" y="3406075"/>
              <a:ext cx="1046053" cy="379342"/>
            </a:xfrm>
            <a:prstGeom prst="rect">
              <a:avLst/>
            </a:prstGeom>
            <a:solidFill>
              <a:srgbClr val="FF66FF"/>
            </a:soli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600">
                <a:solidFill>
                  <a:schemeClr val="tx1"/>
                </a:solidFill>
              </a:endParaRPr>
            </a:p>
          </p:txBody>
        </p:sp>
      </p:grpSp>
      <p:grpSp>
        <p:nvGrpSpPr>
          <p:cNvPr id="54" name="Group 20"/>
          <p:cNvGrpSpPr>
            <a:grpSpLocks/>
          </p:cNvGrpSpPr>
          <p:nvPr/>
        </p:nvGrpSpPr>
        <p:grpSpPr bwMode="auto">
          <a:xfrm>
            <a:off x="5221288" y="1930316"/>
            <a:ext cx="3430588" cy="2586038"/>
            <a:chOff x="1058890" y="1110342"/>
            <a:chExt cx="3430967" cy="2584862"/>
          </a:xfrm>
        </p:grpSpPr>
        <p:cxnSp>
          <p:nvCxnSpPr>
            <p:cNvPr id="55" name="Straight Connector 54"/>
            <p:cNvCxnSpPr/>
            <p:nvPr/>
          </p:nvCxnSpPr>
          <p:spPr>
            <a:xfrm flipV="1">
              <a:off x="1058890" y="1486409"/>
              <a:ext cx="3159474" cy="22087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6" name="TextBox 73"/>
            <p:cNvSpPr txBox="1">
              <a:spLocks noChangeArrowheads="1"/>
            </p:cNvSpPr>
            <p:nvPr/>
          </p:nvSpPr>
          <p:spPr bwMode="auto">
            <a:xfrm>
              <a:off x="3986141" y="1110342"/>
              <a:ext cx="503716" cy="3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MC</a:t>
              </a:r>
            </a:p>
          </p:txBody>
        </p:sp>
      </p:grpSp>
      <p:grpSp>
        <p:nvGrpSpPr>
          <p:cNvPr id="57" name="Group 14"/>
          <p:cNvGrpSpPr>
            <a:grpSpLocks/>
          </p:cNvGrpSpPr>
          <p:nvPr/>
        </p:nvGrpSpPr>
        <p:grpSpPr bwMode="auto">
          <a:xfrm>
            <a:off x="5114926" y="2508166"/>
            <a:ext cx="3735387" cy="1401763"/>
            <a:chOff x="1769428" y="2446317"/>
            <a:chExt cx="3735018" cy="1401279"/>
          </a:xfrm>
        </p:grpSpPr>
        <p:sp>
          <p:nvSpPr>
            <p:cNvPr id="58" name="Freeform 57"/>
            <p:cNvSpPr/>
            <p:nvPr/>
          </p:nvSpPr>
          <p:spPr>
            <a:xfrm>
              <a:off x="1769428" y="2446317"/>
              <a:ext cx="3431836" cy="1401279"/>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Lst>
              <a:ahLst/>
              <a:cxnLst>
                <a:cxn ang="0">
                  <a:pos x="connsiteX0" y="connsiteY0"/>
                </a:cxn>
                <a:cxn ang="0">
                  <a:pos x="connsiteX1" y="connsiteY1"/>
                </a:cxn>
              </a:cxnLst>
              <a:rect l="l" t="t" r="r" b="b"/>
              <a:pathLst>
                <a:path w="4987636" h="1785258">
                  <a:moveTo>
                    <a:pt x="0" y="0"/>
                  </a:moveTo>
                  <a:cubicBezTo>
                    <a:pt x="1009402" y="1717964"/>
                    <a:pt x="2168182" y="1785258"/>
                    <a:pt x="4987636" y="665018"/>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600"/>
            </a:p>
          </p:txBody>
        </p:sp>
        <p:sp>
          <p:nvSpPr>
            <p:cNvPr id="59" name="TextBox 76"/>
            <p:cNvSpPr txBox="1">
              <a:spLocks noChangeArrowheads="1"/>
            </p:cNvSpPr>
            <p:nvPr/>
          </p:nvSpPr>
          <p:spPr bwMode="auto">
            <a:xfrm>
              <a:off x="4926327" y="2656115"/>
              <a:ext cx="578119" cy="3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ATC</a:t>
              </a:r>
            </a:p>
          </p:txBody>
        </p:sp>
      </p:grpSp>
      <p:grpSp>
        <p:nvGrpSpPr>
          <p:cNvPr id="60" name="Group 77"/>
          <p:cNvGrpSpPr>
            <a:grpSpLocks/>
          </p:cNvGrpSpPr>
          <p:nvPr/>
        </p:nvGrpSpPr>
        <p:grpSpPr bwMode="auto">
          <a:xfrm>
            <a:off x="4603751" y="3735304"/>
            <a:ext cx="4125912" cy="569912"/>
            <a:chOff x="973774" y="2925285"/>
            <a:chExt cx="4124325" cy="569367"/>
          </a:xfrm>
        </p:grpSpPr>
        <p:grpSp>
          <p:nvGrpSpPr>
            <p:cNvPr id="61" name="Group 31"/>
            <p:cNvGrpSpPr>
              <a:grpSpLocks/>
            </p:cNvGrpSpPr>
            <p:nvPr/>
          </p:nvGrpSpPr>
          <p:grpSpPr bwMode="auto">
            <a:xfrm>
              <a:off x="1341997" y="3123538"/>
              <a:ext cx="3756102" cy="371114"/>
              <a:chOff x="1199497" y="3123538"/>
              <a:chExt cx="3756102" cy="371114"/>
            </a:xfrm>
          </p:grpSpPr>
          <p:cxnSp>
            <p:nvCxnSpPr>
              <p:cNvPr id="63" name="Straight Connector 62"/>
              <p:cNvCxnSpPr/>
              <p:nvPr/>
            </p:nvCxnSpPr>
            <p:spPr>
              <a:xfrm flipV="1">
                <a:off x="1199432" y="3123532"/>
                <a:ext cx="355145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4" name="TextBox 81"/>
              <p:cNvSpPr txBox="1">
                <a:spLocks noChangeArrowheads="1"/>
              </p:cNvSpPr>
              <p:nvPr/>
            </p:nvSpPr>
            <p:spPr bwMode="auto">
              <a:xfrm>
                <a:off x="3791667" y="3156416"/>
                <a:ext cx="1163932" cy="338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P=AR=MR</a:t>
                </a:r>
              </a:p>
            </p:txBody>
          </p:sp>
        </p:grpSp>
        <p:sp>
          <p:nvSpPr>
            <p:cNvPr id="62" name="TextBox 79"/>
            <p:cNvSpPr txBox="1">
              <a:spLocks noChangeArrowheads="1"/>
            </p:cNvSpPr>
            <p:nvPr/>
          </p:nvSpPr>
          <p:spPr bwMode="auto">
            <a:xfrm>
              <a:off x="973774" y="2925285"/>
              <a:ext cx="320874" cy="338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P</a:t>
              </a:r>
              <a:endParaRPr lang="en-US" sz="1600" baseline="-25000"/>
            </a:p>
          </p:txBody>
        </p:sp>
      </p:grpSp>
      <p:grpSp>
        <p:nvGrpSpPr>
          <p:cNvPr id="65" name="Group 82"/>
          <p:cNvGrpSpPr>
            <a:grpSpLocks/>
          </p:cNvGrpSpPr>
          <p:nvPr/>
        </p:nvGrpSpPr>
        <p:grpSpPr bwMode="auto">
          <a:xfrm>
            <a:off x="4814888" y="3532104"/>
            <a:ext cx="2497138" cy="2092325"/>
            <a:chOff x="1445084" y="3398320"/>
            <a:chExt cx="2498462" cy="2092783"/>
          </a:xfrm>
        </p:grpSpPr>
        <p:grpSp>
          <p:nvGrpSpPr>
            <p:cNvPr id="66" name="Group 43"/>
            <p:cNvGrpSpPr>
              <a:grpSpLocks/>
            </p:cNvGrpSpPr>
            <p:nvPr/>
          </p:nvGrpSpPr>
          <p:grpSpPr bwMode="auto">
            <a:xfrm>
              <a:off x="1445084" y="3398320"/>
              <a:ext cx="2498462" cy="2092783"/>
              <a:chOff x="1955709" y="3422070"/>
              <a:chExt cx="2498462" cy="2092783"/>
            </a:xfrm>
          </p:grpSpPr>
          <p:sp>
            <p:nvSpPr>
              <p:cNvPr id="68" name="TextBox 85"/>
              <p:cNvSpPr txBox="1">
                <a:spLocks noChangeArrowheads="1"/>
              </p:cNvSpPr>
              <p:nvPr/>
            </p:nvSpPr>
            <p:spPr bwMode="auto">
              <a:xfrm>
                <a:off x="1955709" y="4880732"/>
                <a:ext cx="2498462" cy="634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Q</a:t>
                </a:r>
              </a:p>
              <a:p>
                <a:pPr eaLnBrk="1" hangingPunct="1">
                  <a:buFontTx/>
                  <a:buNone/>
                </a:pPr>
                <a:r>
                  <a:rPr lang="en-US" sz="1600"/>
                  <a:t>(loss-minimizing quantity)</a:t>
                </a:r>
              </a:p>
            </p:txBody>
          </p:sp>
          <p:cxnSp>
            <p:nvCxnSpPr>
              <p:cNvPr id="69" name="Straight Connector 68"/>
              <p:cNvCxnSpPr/>
              <p:nvPr/>
            </p:nvCxnSpPr>
            <p:spPr>
              <a:xfrm rot="16200000" flipH="1">
                <a:off x="2484055" y="4129454"/>
                <a:ext cx="1424299" cy="953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7" name="Freeform 183"/>
            <p:cNvSpPr>
              <a:spLocks/>
            </p:cNvSpPr>
            <p:nvPr/>
          </p:nvSpPr>
          <p:spPr bwMode="auto">
            <a:xfrm>
              <a:off x="2618986" y="3730851"/>
              <a:ext cx="146046" cy="136679"/>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0" name="Group 87"/>
          <p:cNvGrpSpPr>
            <a:grpSpLocks/>
          </p:cNvGrpSpPr>
          <p:nvPr/>
        </p:nvGrpSpPr>
        <p:grpSpPr bwMode="auto">
          <a:xfrm>
            <a:off x="4432301" y="3330491"/>
            <a:ext cx="1611312" cy="339725"/>
            <a:chOff x="1277430" y="2972792"/>
            <a:chExt cx="1574391" cy="338971"/>
          </a:xfrm>
        </p:grpSpPr>
        <p:cxnSp>
          <p:nvCxnSpPr>
            <p:cNvPr id="71" name="Straight Connector 70"/>
            <p:cNvCxnSpPr/>
            <p:nvPr/>
          </p:nvCxnSpPr>
          <p:spPr>
            <a:xfrm flipV="1">
              <a:off x="1829630" y="3172373"/>
              <a:ext cx="1022191"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2" name="TextBox 89"/>
            <p:cNvSpPr txBox="1">
              <a:spLocks noChangeArrowheads="1"/>
            </p:cNvSpPr>
            <p:nvPr/>
          </p:nvSpPr>
          <p:spPr bwMode="auto">
            <a:xfrm>
              <a:off x="1277430" y="2972792"/>
              <a:ext cx="564581" cy="33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ATC</a:t>
              </a:r>
              <a:endParaRPr lang="en-US" sz="1600" baseline="-25000"/>
            </a:p>
          </p:txBody>
        </p:sp>
      </p:grpSp>
    </p:spTree>
    <p:extLst>
      <p:ext uri="{BB962C8B-B14F-4D97-AF65-F5344CB8AC3E}">
        <p14:creationId xmlns:p14="http://schemas.microsoft.com/office/powerpoint/2010/main" val="366782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4"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left)">
                                      <p:cBhvr>
                                        <p:cTn id="18" dur="1000"/>
                                        <p:tgtEl>
                                          <p:spTgt spid="23"/>
                                        </p:tgtEl>
                                      </p:cBhvr>
                                    </p:animEffect>
                                  </p:childTnLst>
                                </p:cTn>
                              </p:par>
                            </p:childTnLst>
                          </p:cTn>
                        </p:par>
                        <p:par>
                          <p:cTn id="19" fill="hold">
                            <p:stCondLst>
                              <p:cond delay="2000"/>
                            </p:stCondLst>
                            <p:childTnLst>
                              <p:par>
                                <p:cTn id="20" presetID="22" presetClass="entr" presetSubtype="8"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1000"/>
                                        <p:tgtEl>
                                          <p:spTgt spid="20"/>
                                        </p:tgtEl>
                                      </p:cBhvr>
                                    </p:animEffect>
                                  </p:childTnLst>
                                </p:cTn>
                              </p:par>
                            </p:childTnLst>
                          </p:cTn>
                        </p:par>
                        <p:par>
                          <p:cTn id="23" fill="hold">
                            <p:stCondLst>
                              <p:cond delay="3000"/>
                            </p:stCondLst>
                            <p:childTnLst>
                              <p:par>
                                <p:cTn id="24" presetID="22" presetClass="entr" presetSubtype="8" fill="hold"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left)">
                                      <p:cBhvr>
                                        <p:cTn id="26" dur="1000"/>
                                        <p:tgtEl>
                                          <p:spTgt spid="26"/>
                                        </p:tgtEl>
                                      </p:cBhvr>
                                    </p:animEffect>
                                  </p:childTnLst>
                                </p:cTn>
                              </p:par>
                            </p:childTnLst>
                          </p:cTn>
                        </p:par>
                        <p:par>
                          <p:cTn id="27" fill="hold">
                            <p:stCondLst>
                              <p:cond delay="4000"/>
                            </p:stCondLst>
                            <p:childTnLst>
                              <p:par>
                                <p:cTn id="28" presetID="22" presetClass="entr" presetSubtype="1" fill="hold" nodeType="after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up)">
                                      <p:cBhvr>
                                        <p:cTn id="30" dur="500"/>
                                        <p:tgtEl>
                                          <p:spTgt spid="31"/>
                                        </p:tgtEl>
                                      </p:cBhvr>
                                    </p:animEffect>
                                  </p:childTnLst>
                                </p:cTn>
                              </p:par>
                            </p:childTnLst>
                          </p:cTn>
                        </p:par>
                        <p:par>
                          <p:cTn id="31" fill="hold">
                            <p:stCondLst>
                              <p:cond delay="4500"/>
                            </p:stCondLst>
                            <p:childTnLst>
                              <p:par>
                                <p:cTn id="32" presetID="22" presetClass="entr" presetSubtype="8"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wipe(left)">
                                      <p:cBhvr>
                                        <p:cTn id="34" dur="1000"/>
                                        <p:tgtEl>
                                          <p:spTgt spid="36"/>
                                        </p:tgtEl>
                                      </p:cBhvr>
                                    </p:animEffect>
                                  </p:childTnLst>
                                </p:cTn>
                              </p:par>
                            </p:childTnLst>
                          </p:cTn>
                        </p:par>
                        <p:par>
                          <p:cTn id="35" fill="hold">
                            <p:stCondLst>
                              <p:cond delay="5500"/>
                            </p:stCondLst>
                            <p:childTnLst>
                              <p:par>
                                <p:cTn id="36" presetID="22" presetClass="entr" presetSubtype="8" fill="hold"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left)">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wipe(left)">
                                      <p:cBhvr>
                                        <p:cTn id="43" dur="500"/>
                                        <p:tgtEl>
                                          <p:spTgt spid="48"/>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wipe(left)">
                                      <p:cBhvr>
                                        <p:cTn id="47" dur="500"/>
                                        <p:tgtEl>
                                          <p:spTgt spid="44"/>
                                        </p:tgtEl>
                                      </p:cBhvr>
                                    </p:animEffect>
                                  </p:childTnLst>
                                </p:cTn>
                              </p:par>
                              <p:par>
                                <p:cTn id="48" presetID="22" presetClass="entr" presetSubtype="4" fill="hold" nodeType="with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wipe(down)">
                                      <p:cBhvr>
                                        <p:cTn id="50" dur="500"/>
                                        <p:tgtEl>
                                          <p:spTgt spid="39"/>
                                        </p:tgtEl>
                                      </p:cBhvr>
                                    </p:animEffect>
                                  </p:childTnLst>
                                </p:cTn>
                              </p:par>
                            </p:childTnLst>
                          </p:cTn>
                        </p:par>
                        <p:par>
                          <p:cTn id="51" fill="hold">
                            <p:stCondLst>
                              <p:cond delay="1000"/>
                            </p:stCondLst>
                            <p:childTnLst>
                              <p:par>
                                <p:cTn id="52" presetID="22" presetClass="entr" presetSubtype="8" fill="hold" nodeType="afterEffect">
                                  <p:stCondLst>
                                    <p:cond delay="0"/>
                                  </p:stCondLst>
                                  <p:childTnLst>
                                    <p:set>
                                      <p:cBhvr>
                                        <p:cTn id="53" dur="1" fill="hold">
                                          <p:stCondLst>
                                            <p:cond delay="0"/>
                                          </p:stCondLst>
                                        </p:cTn>
                                        <p:tgtEl>
                                          <p:spTgt spid="57"/>
                                        </p:tgtEl>
                                        <p:attrNameLst>
                                          <p:attrName>style.visibility</p:attrName>
                                        </p:attrNameLst>
                                      </p:cBhvr>
                                      <p:to>
                                        <p:strVal val="visible"/>
                                      </p:to>
                                    </p:set>
                                    <p:animEffect transition="in" filter="wipe(left)">
                                      <p:cBhvr>
                                        <p:cTn id="54" dur="1000"/>
                                        <p:tgtEl>
                                          <p:spTgt spid="57"/>
                                        </p:tgtEl>
                                      </p:cBhvr>
                                    </p:animEffect>
                                  </p:childTnLst>
                                </p:cTn>
                              </p:par>
                            </p:childTnLst>
                          </p:cTn>
                        </p:par>
                        <p:par>
                          <p:cTn id="55" fill="hold">
                            <p:stCondLst>
                              <p:cond delay="2000"/>
                            </p:stCondLst>
                            <p:childTnLst>
                              <p:par>
                                <p:cTn id="56" presetID="22" presetClass="entr" presetSubtype="8" fill="hold" nodeType="afterEffect">
                                  <p:stCondLst>
                                    <p:cond delay="0"/>
                                  </p:stCondLst>
                                  <p:childTnLst>
                                    <p:set>
                                      <p:cBhvr>
                                        <p:cTn id="57" dur="1" fill="hold">
                                          <p:stCondLst>
                                            <p:cond delay="0"/>
                                          </p:stCondLst>
                                        </p:cTn>
                                        <p:tgtEl>
                                          <p:spTgt spid="54"/>
                                        </p:tgtEl>
                                        <p:attrNameLst>
                                          <p:attrName>style.visibility</p:attrName>
                                        </p:attrNameLst>
                                      </p:cBhvr>
                                      <p:to>
                                        <p:strVal val="visible"/>
                                      </p:to>
                                    </p:set>
                                    <p:animEffect transition="in" filter="wipe(left)">
                                      <p:cBhvr>
                                        <p:cTn id="58" dur="1000"/>
                                        <p:tgtEl>
                                          <p:spTgt spid="54"/>
                                        </p:tgtEl>
                                      </p:cBhvr>
                                    </p:animEffect>
                                  </p:childTnLst>
                                </p:cTn>
                              </p:par>
                            </p:childTnLst>
                          </p:cTn>
                        </p:par>
                        <p:par>
                          <p:cTn id="59" fill="hold">
                            <p:stCondLst>
                              <p:cond delay="3000"/>
                            </p:stCondLst>
                            <p:childTnLst>
                              <p:par>
                                <p:cTn id="60" presetID="22" presetClass="entr" presetSubtype="8" fill="hold" nodeType="afterEffect">
                                  <p:stCondLst>
                                    <p:cond delay="0"/>
                                  </p:stCondLst>
                                  <p:childTnLst>
                                    <p:set>
                                      <p:cBhvr>
                                        <p:cTn id="61" dur="1" fill="hold">
                                          <p:stCondLst>
                                            <p:cond delay="0"/>
                                          </p:stCondLst>
                                        </p:cTn>
                                        <p:tgtEl>
                                          <p:spTgt spid="60"/>
                                        </p:tgtEl>
                                        <p:attrNameLst>
                                          <p:attrName>style.visibility</p:attrName>
                                        </p:attrNameLst>
                                      </p:cBhvr>
                                      <p:to>
                                        <p:strVal val="visible"/>
                                      </p:to>
                                    </p:set>
                                    <p:animEffect transition="in" filter="wipe(left)">
                                      <p:cBhvr>
                                        <p:cTn id="62" dur="1000"/>
                                        <p:tgtEl>
                                          <p:spTgt spid="60"/>
                                        </p:tgtEl>
                                      </p:cBhvr>
                                    </p:animEffect>
                                  </p:childTnLst>
                                </p:cTn>
                              </p:par>
                            </p:childTnLst>
                          </p:cTn>
                        </p:par>
                        <p:par>
                          <p:cTn id="63" fill="hold">
                            <p:stCondLst>
                              <p:cond delay="4000"/>
                            </p:stCondLst>
                            <p:childTnLst>
                              <p:par>
                                <p:cTn id="64" presetID="22" presetClass="entr" presetSubtype="1" fill="hold" nodeType="afterEffect">
                                  <p:stCondLst>
                                    <p:cond delay="0"/>
                                  </p:stCondLst>
                                  <p:childTnLst>
                                    <p:set>
                                      <p:cBhvr>
                                        <p:cTn id="65" dur="1" fill="hold">
                                          <p:stCondLst>
                                            <p:cond delay="0"/>
                                          </p:stCondLst>
                                        </p:cTn>
                                        <p:tgtEl>
                                          <p:spTgt spid="65"/>
                                        </p:tgtEl>
                                        <p:attrNameLst>
                                          <p:attrName>style.visibility</p:attrName>
                                        </p:attrNameLst>
                                      </p:cBhvr>
                                      <p:to>
                                        <p:strVal val="visible"/>
                                      </p:to>
                                    </p:set>
                                    <p:animEffect transition="in" filter="wipe(up)">
                                      <p:cBhvr>
                                        <p:cTn id="66" dur="500"/>
                                        <p:tgtEl>
                                          <p:spTgt spid="65"/>
                                        </p:tgtEl>
                                      </p:cBhvr>
                                    </p:animEffect>
                                  </p:childTnLst>
                                </p:cTn>
                              </p:par>
                            </p:childTnLst>
                          </p:cTn>
                        </p:par>
                        <p:par>
                          <p:cTn id="67" fill="hold">
                            <p:stCondLst>
                              <p:cond delay="4500"/>
                            </p:stCondLst>
                            <p:childTnLst>
                              <p:par>
                                <p:cTn id="68" presetID="22" presetClass="entr" presetSubtype="8" fill="hold" nodeType="after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wipe(left)">
                                      <p:cBhvr>
                                        <p:cTn id="70" dur="1000"/>
                                        <p:tgtEl>
                                          <p:spTgt spid="70"/>
                                        </p:tgtEl>
                                      </p:cBhvr>
                                    </p:animEffect>
                                  </p:childTnLst>
                                </p:cTn>
                              </p:par>
                            </p:childTnLst>
                          </p:cTn>
                        </p:par>
                        <p:par>
                          <p:cTn id="71" fill="hold">
                            <p:stCondLst>
                              <p:cond delay="5500"/>
                            </p:stCondLst>
                            <p:childTnLst>
                              <p:par>
                                <p:cTn id="72" presetID="22" presetClass="entr" presetSubtype="8" fill="hold" nodeType="afterEffect">
                                  <p:stCondLst>
                                    <p:cond delay="0"/>
                                  </p:stCondLst>
                                  <p:childTnLst>
                                    <p:set>
                                      <p:cBhvr>
                                        <p:cTn id="73" dur="1" fill="hold">
                                          <p:stCondLst>
                                            <p:cond delay="0"/>
                                          </p:stCondLst>
                                        </p:cTn>
                                        <p:tgtEl>
                                          <p:spTgt spid="49"/>
                                        </p:tgtEl>
                                        <p:attrNameLst>
                                          <p:attrName>style.visibility</p:attrName>
                                        </p:attrNameLst>
                                      </p:cBhvr>
                                      <p:to>
                                        <p:strVal val="visible"/>
                                      </p:to>
                                    </p:set>
                                    <p:animEffect transition="in" filter="wipe(left)">
                                      <p:cBhvr>
                                        <p:cTn id="74" dur="500"/>
                                        <p:tgtEl>
                                          <p:spTgt spid="49"/>
                                        </p:tgtEl>
                                      </p:cBhvr>
                                    </p:animEffect>
                                  </p:childTnLst>
                                </p:cTn>
                              </p:par>
                            </p:childTnLst>
                          </p:cTn>
                        </p:par>
                        <p:par>
                          <p:cTn id="75" fill="hold">
                            <p:stCondLst>
                              <p:cond delay="6000"/>
                            </p:stCondLst>
                            <p:childTnLst>
                              <p:par>
                                <p:cTn id="76" presetID="22" presetClass="entr" presetSubtype="8" fill="hold" grpId="0" nodeType="after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ipe(left)">
                                      <p:cBhvr>
                                        <p:cTn id="7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4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Run Supply Curve</a:t>
            </a:r>
            <a:endParaRPr lang="en-US" dirty="0"/>
          </a:p>
        </p:txBody>
      </p:sp>
      <p:sp>
        <p:nvSpPr>
          <p:cNvPr id="3" name="Content Placeholder 2"/>
          <p:cNvSpPr>
            <a:spLocks noGrp="1"/>
          </p:cNvSpPr>
          <p:nvPr>
            <p:ph idx="1"/>
          </p:nvPr>
        </p:nvSpPr>
        <p:spPr/>
        <p:txBody>
          <a:bodyPr/>
          <a:lstStyle/>
          <a:p>
            <a:r>
              <a:rPr lang="en-US" dirty="0"/>
              <a:t>Why do competitive firms stay in business if they make zero profit? </a:t>
            </a:r>
          </a:p>
          <a:p>
            <a:pPr lvl="1"/>
            <a:r>
              <a:rPr lang="en-US" dirty="0"/>
              <a:t>Profit = total revenue – total cost</a:t>
            </a:r>
          </a:p>
          <a:p>
            <a:pPr lvl="1"/>
            <a:r>
              <a:rPr lang="en-US" dirty="0"/>
              <a:t>Total cost – includes all opportunity costs</a:t>
            </a:r>
          </a:p>
          <a:p>
            <a:pPr lvl="1"/>
            <a:r>
              <a:rPr lang="en-US" dirty="0"/>
              <a:t>Zero-profit equilibrium</a:t>
            </a:r>
          </a:p>
          <a:p>
            <a:pPr lvl="2"/>
            <a:r>
              <a:rPr lang="en-US" dirty="0"/>
              <a:t>Economic profit is zero</a:t>
            </a:r>
          </a:p>
          <a:p>
            <a:pPr lvl="2"/>
            <a:r>
              <a:rPr lang="en-US" dirty="0"/>
              <a:t>Accounting profit is positive</a:t>
            </a:r>
          </a:p>
          <a:p>
            <a:endParaRPr lang="en-US" dirty="0"/>
          </a:p>
        </p:txBody>
      </p:sp>
    </p:spTree>
    <p:extLst>
      <p:ext uri="{BB962C8B-B14F-4D97-AF65-F5344CB8AC3E}">
        <p14:creationId xmlns:p14="http://schemas.microsoft.com/office/powerpoint/2010/main" val="2415242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 Profit</a:t>
            </a:r>
            <a:endParaRPr lang="en-US" dirty="0"/>
          </a:p>
        </p:txBody>
      </p:sp>
      <p:sp>
        <p:nvSpPr>
          <p:cNvPr id="3" name="Content Placeholder 2"/>
          <p:cNvSpPr>
            <a:spLocks noGrp="1"/>
          </p:cNvSpPr>
          <p:nvPr>
            <p:ph idx="1"/>
          </p:nvPr>
        </p:nvSpPr>
        <p:spPr/>
        <p:txBody>
          <a:bodyPr/>
          <a:lstStyle/>
          <a:p>
            <a:r>
              <a:rPr lang="en-US" dirty="0"/>
              <a:t>Market – in long run equilibrium</a:t>
            </a:r>
          </a:p>
          <a:p>
            <a:pPr lvl="1"/>
            <a:r>
              <a:rPr lang="en-US" dirty="0"/>
              <a:t>P = minimum ATC</a:t>
            </a:r>
          </a:p>
          <a:p>
            <a:pPr lvl="1"/>
            <a:r>
              <a:rPr lang="en-US" dirty="0"/>
              <a:t>Zero economic profit</a:t>
            </a:r>
          </a:p>
          <a:p>
            <a:r>
              <a:rPr lang="en-US" dirty="0"/>
              <a:t>Increase in demand</a:t>
            </a:r>
          </a:p>
          <a:p>
            <a:pPr lvl="1"/>
            <a:r>
              <a:rPr lang="en-US" dirty="0"/>
              <a:t>Demand curve – shifts outward</a:t>
            </a:r>
          </a:p>
          <a:p>
            <a:pPr lvl="1"/>
            <a:r>
              <a:rPr lang="en-US" dirty="0"/>
              <a:t>Short run</a:t>
            </a:r>
          </a:p>
          <a:p>
            <a:pPr lvl="2"/>
            <a:r>
              <a:rPr lang="en-US" dirty="0"/>
              <a:t>Higher quantity</a:t>
            </a:r>
          </a:p>
          <a:p>
            <a:pPr lvl="2"/>
            <a:r>
              <a:rPr lang="en-US" dirty="0"/>
              <a:t>Higher price: P &gt; ATC – positive economic profit</a:t>
            </a:r>
          </a:p>
        </p:txBody>
      </p:sp>
    </p:spTree>
    <p:extLst>
      <p:ext uri="{BB962C8B-B14F-4D97-AF65-F5344CB8AC3E}">
        <p14:creationId xmlns:p14="http://schemas.microsoft.com/office/powerpoint/2010/main" val="202918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Introduction</a:t>
            </a:r>
          </a:p>
        </p:txBody>
      </p:sp>
      <p:sp>
        <p:nvSpPr>
          <p:cNvPr id="4099" name="Content Placeholder 2"/>
          <p:cNvSpPr>
            <a:spLocks noGrp="1"/>
          </p:cNvSpPr>
          <p:nvPr>
            <p:ph idx="1"/>
          </p:nvPr>
        </p:nvSpPr>
        <p:spPr/>
        <p:txBody>
          <a:bodyPr>
            <a:normAutofit/>
          </a:bodyPr>
          <a:lstStyle/>
          <a:p>
            <a:r>
              <a:rPr lang="en-US" dirty="0" smtClean="0"/>
              <a:t>Firm behavior and efficiency depends on the market structure.</a:t>
            </a:r>
          </a:p>
          <a:p>
            <a:endParaRPr lang="en-US" dirty="0" smtClean="0"/>
          </a:p>
          <a:p>
            <a:r>
              <a:rPr lang="en-US" dirty="0" smtClean="0"/>
              <a:t>Four market structures:</a:t>
            </a:r>
          </a:p>
          <a:p>
            <a:pPr marL="514350" indent="-514350">
              <a:buAutoNum type="arabicParenBoth"/>
            </a:pPr>
            <a:r>
              <a:rPr lang="en-US" sz="2400" dirty="0" smtClean="0"/>
              <a:t>Perfect Competition</a:t>
            </a:r>
          </a:p>
          <a:p>
            <a:pPr marL="514350" indent="-514350">
              <a:buAutoNum type="arabicParenBoth"/>
            </a:pPr>
            <a:r>
              <a:rPr lang="en-US" sz="2400" dirty="0" smtClean="0"/>
              <a:t>Monopoly</a:t>
            </a:r>
          </a:p>
          <a:p>
            <a:pPr marL="514350" indent="-514350">
              <a:buAutoNum type="arabicParenBoth"/>
            </a:pPr>
            <a:r>
              <a:rPr lang="en-US" sz="2400" dirty="0" smtClean="0"/>
              <a:t>Imperfect (Monopolistic) Competition</a:t>
            </a:r>
          </a:p>
          <a:p>
            <a:pPr marL="514350" indent="-514350">
              <a:buAutoNum type="arabicParenBoth"/>
            </a:pPr>
            <a:r>
              <a:rPr lang="en-US" sz="2400" dirty="0" smtClean="0"/>
              <a:t>Oligopoly</a:t>
            </a:r>
          </a:p>
        </p:txBody>
      </p:sp>
    </p:spTree>
    <p:extLst>
      <p:ext uri="{BB962C8B-B14F-4D97-AF65-F5344CB8AC3E}">
        <p14:creationId xmlns:p14="http://schemas.microsoft.com/office/powerpoint/2010/main" val="3997796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Condition</a:t>
            </a:r>
            <a:endParaRPr lang="en-US" dirty="0"/>
          </a:p>
        </p:txBody>
      </p:sp>
      <p:sp>
        <p:nvSpPr>
          <p:cNvPr id="3" name="Content Placeholder 2"/>
          <p:cNvSpPr>
            <a:spLocks noGrp="1"/>
          </p:cNvSpPr>
          <p:nvPr>
            <p:ph idx="1"/>
          </p:nvPr>
        </p:nvSpPr>
        <p:spPr>
          <a:xfrm>
            <a:off x="457200" y="1892300"/>
            <a:ext cx="8229600" cy="4525963"/>
          </a:xfrm>
        </p:spPr>
        <p:txBody>
          <a:bodyPr/>
          <a:lstStyle/>
          <a:p>
            <a:endParaRPr lang="en-US" dirty="0"/>
          </a:p>
        </p:txBody>
      </p:sp>
      <p:grpSp>
        <p:nvGrpSpPr>
          <p:cNvPr id="4" name="Group 21"/>
          <p:cNvGrpSpPr>
            <a:grpSpLocks/>
          </p:cNvGrpSpPr>
          <p:nvPr/>
        </p:nvGrpSpPr>
        <p:grpSpPr bwMode="auto">
          <a:xfrm>
            <a:off x="4870450" y="1763713"/>
            <a:ext cx="3957638" cy="3363912"/>
            <a:chOff x="1336475" y="1291362"/>
            <a:chExt cx="3957545" cy="3364558"/>
          </a:xfrm>
        </p:grpSpPr>
        <p:sp>
          <p:nvSpPr>
            <p:cNvPr id="5" name="Rectangle 4"/>
            <p:cNvSpPr/>
            <p:nvPr/>
          </p:nvSpPr>
          <p:spPr>
            <a:xfrm>
              <a:off x="1830176" y="1637503"/>
              <a:ext cx="3463844" cy="30057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800" dirty="0">
                <a:solidFill>
                  <a:schemeClr val="tx1"/>
                </a:solidFill>
              </a:endParaRPr>
            </a:p>
          </p:txBody>
        </p:sp>
        <p:grpSp>
          <p:nvGrpSpPr>
            <p:cNvPr id="6" name="Group 16"/>
            <p:cNvGrpSpPr>
              <a:grpSpLocks/>
            </p:cNvGrpSpPr>
            <p:nvPr/>
          </p:nvGrpSpPr>
          <p:grpSpPr bwMode="auto">
            <a:xfrm>
              <a:off x="1336475" y="1291362"/>
              <a:ext cx="710584" cy="3364558"/>
              <a:chOff x="1336475" y="1291362"/>
              <a:chExt cx="710584" cy="3364558"/>
            </a:xfrm>
          </p:grpSpPr>
          <p:cxnSp>
            <p:nvCxnSpPr>
              <p:cNvPr id="7" name="Straight Connector 6"/>
              <p:cNvCxnSpPr/>
              <p:nvPr/>
            </p:nvCxnSpPr>
            <p:spPr>
              <a:xfrm rot="5400000">
                <a:off x="290802" y="3129246"/>
                <a:ext cx="30533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25"/>
              <p:cNvSpPr txBox="1">
                <a:spLocks noChangeArrowheads="1"/>
              </p:cNvSpPr>
              <p:nvPr/>
            </p:nvSpPr>
            <p:spPr bwMode="auto">
              <a:xfrm>
                <a:off x="1336475" y="1291362"/>
                <a:ext cx="710584" cy="3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r" eaLnBrk="1" hangingPunct="1">
                  <a:buFontTx/>
                  <a:buNone/>
                </a:pPr>
                <a:r>
                  <a:rPr lang="en-US" sz="1800"/>
                  <a:t>Price</a:t>
                </a:r>
              </a:p>
            </p:txBody>
          </p:sp>
        </p:grpSp>
      </p:grpSp>
      <p:grpSp>
        <p:nvGrpSpPr>
          <p:cNvPr id="9" name="Group 10"/>
          <p:cNvGrpSpPr>
            <a:grpSpLocks/>
          </p:cNvGrpSpPr>
          <p:nvPr/>
        </p:nvGrpSpPr>
        <p:grpSpPr bwMode="auto">
          <a:xfrm>
            <a:off x="188913" y="1752600"/>
            <a:ext cx="3919537" cy="3365500"/>
            <a:chOff x="1363798" y="1291457"/>
            <a:chExt cx="3919600" cy="3364463"/>
          </a:xfrm>
        </p:grpSpPr>
        <p:sp>
          <p:nvSpPr>
            <p:cNvPr id="10" name="Rectangle 9"/>
            <p:cNvSpPr/>
            <p:nvPr/>
          </p:nvSpPr>
          <p:spPr>
            <a:xfrm>
              <a:off x="1828942" y="1639013"/>
              <a:ext cx="3454456" cy="30042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800" dirty="0">
                <a:solidFill>
                  <a:schemeClr val="tx1"/>
                </a:solidFill>
              </a:endParaRPr>
            </a:p>
          </p:txBody>
        </p:sp>
        <p:grpSp>
          <p:nvGrpSpPr>
            <p:cNvPr id="11" name="Group 16"/>
            <p:cNvGrpSpPr>
              <a:grpSpLocks/>
            </p:cNvGrpSpPr>
            <p:nvPr/>
          </p:nvGrpSpPr>
          <p:grpSpPr bwMode="auto">
            <a:xfrm>
              <a:off x="1363798" y="1291457"/>
              <a:ext cx="710525" cy="3364463"/>
              <a:chOff x="1363798" y="1291457"/>
              <a:chExt cx="710525" cy="3364463"/>
            </a:xfrm>
          </p:grpSpPr>
          <p:cxnSp>
            <p:nvCxnSpPr>
              <p:cNvPr id="12" name="Straight Connector 11"/>
              <p:cNvCxnSpPr/>
              <p:nvPr/>
            </p:nvCxnSpPr>
            <p:spPr>
              <a:xfrm rot="5400000">
                <a:off x="291126" y="3129216"/>
                <a:ext cx="305340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8"/>
              <p:cNvSpPr txBox="1">
                <a:spLocks noChangeArrowheads="1"/>
              </p:cNvSpPr>
              <p:nvPr/>
            </p:nvSpPr>
            <p:spPr bwMode="auto">
              <a:xfrm>
                <a:off x="1363798" y="1291457"/>
                <a:ext cx="710525" cy="369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r" eaLnBrk="1" hangingPunct="1">
                  <a:buFontTx/>
                  <a:buNone/>
                </a:pPr>
                <a:r>
                  <a:rPr lang="en-US" sz="1800"/>
                  <a:t>Price</a:t>
                </a:r>
              </a:p>
            </p:txBody>
          </p:sp>
        </p:grpSp>
      </p:grpSp>
      <p:sp>
        <p:nvSpPr>
          <p:cNvPr id="14" name="TextBox 13"/>
          <p:cNvSpPr txBox="1">
            <a:spLocks noChangeArrowheads="1"/>
          </p:cNvSpPr>
          <p:nvPr/>
        </p:nvSpPr>
        <p:spPr bwMode="auto">
          <a:xfrm>
            <a:off x="150813" y="5853113"/>
            <a:ext cx="889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400" dirty="0"/>
              <a:t>The market starts in a long-run equilibrium, shown as point A in panel (a). In this equilibrium, each firm makes zero profit, and the price equals the minimum average total cost.</a:t>
            </a:r>
          </a:p>
        </p:txBody>
      </p:sp>
      <p:grpSp>
        <p:nvGrpSpPr>
          <p:cNvPr id="15" name="Group 10"/>
          <p:cNvGrpSpPr>
            <a:grpSpLocks/>
          </p:cNvGrpSpPr>
          <p:nvPr/>
        </p:nvGrpSpPr>
        <p:grpSpPr bwMode="auto">
          <a:xfrm>
            <a:off x="490538" y="5111750"/>
            <a:ext cx="3622675" cy="728663"/>
            <a:chOff x="1665262" y="4649621"/>
            <a:chExt cx="3621859" cy="729155"/>
          </a:xfrm>
        </p:grpSpPr>
        <p:cxnSp>
          <p:nvCxnSpPr>
            <p:cNvPr id="16" name="Straight Connector 15"/>
            <p:cNvCxnSpPr/>
            <p:nvPr/>
          </p:nvCxnSpPr>
          <p:spPr>
            <a:xfrm flipV="1">
              <a:off x="1817628" y="4649621"/>
              <a:ext cx="3469493" cy="47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2"/>
            <p:cNvSpPr txBox="1">
              <a:spLocks noChangeArrowheads="1"/>
            </p:cNvSpPr>
            <p:nvPr/>
          </p:nvSpPr>
          <p:spPr bwMode="auto">
            <a:xfrm>
              <a:off x="4118705" y="4676902"/>
              <a:ext cx="1107758" cy="701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Quantity</a:t>
              </a:r>
            </a:p>
            <a:p>
              <a:pPr eaLnBrk="1" hangingPunct="1">
                <a:buFontTx/>
                <a:buNone/>
              </a:pPr>
              <a:r>
                <a:rPr lang="en-US" sz="1800"/>
                <a:t>(market) </a:t>
              </a:r>
            </a:p>
          </p:txBody>
        </p:sp>
        <p:sp>
          <p:nvSpPr>
            <p:cNvPr id="18" name="TextBox 13"/>
            <p:cNvSpPr txBox="1">
              <a:spLocks noChangeArrowheads="1"/>
            </p:cNvSpPr>
            <p:nvPr/>
          </p:nvSpPr>
          <p:spPr bwMode="auto">
            <a:xfrm>
              <a:off x="1665262" y="4665028"/>
              <a:ext cx="312839" cy="369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0</a:t>
              </a:r>
            </a:p>
          </p:txBody>
        </p:sp>
      </p:grpSp>
      <p:sp>
        <p:nvSpPr>
          <p:cNvPr id="19" name="TextBox 18"/>
          <p:cNvSpPr txBox="1">
            <a:spLocks noChangeArrowheads="1"/>
          </p:cNvSpPr>
          <p:nvPr/>
        </p:nvSpPr>
        <p:spPr bwMode="auto">
          <a:xfrm>
            <a:off x="1541463" y="1382713"/>
            <a:ext cx="1166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b="1"/>
              <a:t>Market</a:t>
            </a:r>
          </a:p>
        </p:txBody>
      </p:sp>
      <p:grpSp>
        <p:nvGrpSpPr>
          <p:cNvPr id="20" name="Group 26"/>
          <p:cNvGrpSpPr>
            <a:grpSpLocks/>
          </p:cNvGrpSpPr>
          <p:nvPr/>
        </p:nvGrpSpPr>
        <p:grpSpPr bwMode="auto">
          <a:xfrm>
            <a:off x="5199063" y="5126038"/>
            <a:ext cx="3676650" cy="711200"/>
            <a:chOff x="1665205" y="4655130"/>
            <a:chExt cx="3677849" cy="710875"/>
          </a:xfrm>
        </p:grpSpPr>
        <p:cxnSp>
          <p:nvCxnSpPr>
            <p:cNvPr id="21" name="Straight Connector 20"/>
            <p:cNvCxnSpPr/>
            <p:nvPr/>
          </p:nvCxnSpPr>
          <p:spPr>
            <a:xfrm>
              <a:off x="1817655" y="4655130"/>
              <a:ext cx="3369774" cy="15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8"/>
            <p:cNvSpPr txBox="1">
              <a:spLocks noChangeArrowheads="1"/>
            </p:cNvSpPr>
            <p:nvPr/>
          </p:nvSpPr>
          <p:spPr bwMode="auto">
            <a:xfrm>
              <a:off x="4299014" y="4665029"/>
              <a:ext cx="1044040" cy="700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Quantity</a:t>
              </a:r>
            </a:p>
            <a:p>
              <a:pPr eaLnBrk="1" hangingPunct="1">
                <a:buFontTx/>
                <a:buNone/>
              </a:pPr>
              <a:r>
                <a:rPr lang="en-US" sz="1800"/>
                <a:t>(firm) </a:t>
              </a:r>
            </a:p>
          </p:txBody>
        </p:sp>
        <p:sp>
          <p:nvSpPr>
            <p:cNvPr id="23" name="TextBox 29"/>
            <p:cNvSpPr txBox="1">
              <a:spLocks noChangeArrowheads="1"/>
            </p:cNvSpPr>
            <p:nvPr/>
          </p:nvSpPr>
          <p:spPr bwMode="auto">
            <a:xfrm>
              <a:off x="1665205" y="4665029"/>
              <a:ext cx="312955" cy="36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0</a:t>
              </a:r>
            </a:p>
          </p:txBody>
        </p:sp>
      </p:grpSp>
      <p:sp>
        <p:nvSpPr>
          <p:cNvPr id="24" name="TextBox 23"/>
          <p:cNvSpPr txBox="1">
            <a:spLocks noChangeArrowheads="1"/>
          </p:cNvSpPr>
          <p:nvPr/>
        </p:nvSpPr>
        <p:spPr bwMode="auto">
          <a:xfrm>
            <a:off x="6361113" y="1382713"/>
            <a:ext cx="769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b="1"/>
              <a:t>Firm</a:t>
            </a:r>
          </a:p>
        </p:txBody>
      </p:sp>
      <p:grpSp>
        <p:nvGrpSpPr>
          <p:cNvPr id="25" name="Group 14"/>
          <p:cNvGrpSpPr>
            <a:grpSpLocks/>
          </p:cNvGrpSpPr>
          <p:nvPr/>
        </p:nvGrpSpPr>
        <p:grpSpPr bwMode="auto">
          <a:xfrm>
            <a:off x="5599113" y="2563813"/>
            <a:ext cx="3236912" cy="1400175"/>
            <a:chOff x="1769428" y="2446317"/>
            <a:chExt cx="3238148" cy="1401279"/>
          </a:xfrm>
        </p:grpSpPr>
        <p:sp>
          <p:nvSpPr>
            <p:cNvPr id="26" name="Freeform 25"/>
            <p:cNvSpPr/>
            <p:nvPr/>
          </p:nvSpPr>
          <p:spPr>
            <a:xfrm>
              <a:off x="1769428" y="2446317"/>
              <a:ext cx="2766481" cy="1401279"/>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Lst>
              <a:ahLst/>
              <a:cxnLst>
                <a:cxn ang="0">
                  <a:pos x="connsiteX0" y="connsiteY0"/>
                </a:cxn>
                <a:cxn ang="0">
                  <a:pos x="connsiteX1" y="connsiteY1"/>
                </a:cxn>
              </a:cxnLst>
              <a:rect l="l" t="t" r="r" b="b"/>
              <a:pathLst>
                <a:path w="4987636" h="1785258">
                  <a:moveTo>
                    <a:pt x="0" y="0"/>
                  </a:moveTo>
                  <a:cubicBezTo>
                    <a:pt x="1009402" y="1717964"/>
                    <a:pt x="2168182" y="1785258"/>
                    <a:pt x="4987636" y="665018"/>
                  </a:cubicBezTo>
                </a:path>
              </a:pathLst>
            </a:custGeom>
            <a:ln w="38100">
              <a:solidFill>
                <a:srgbClr val="0000B8"/>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800"/>
            </a:p>
          </p:txBody>
        </p:sp>
        <p:sp>
          <p:nvSpPr>
            <p:cNvPr id="27" name="TextBox 20"/>
            <p:cNvSpPr txBox="1">
              <a:spLocks noChangeArrowheads="1"/>
            </p:cNvSpPr>
            <p:nvPr/>
          </p:nvSpPr>
          <p:spPr bwMode="auto">
            <a:xfrm>
              <a:off x="4378166" y="2662639"/>
              <a:ext cx="629410" cy="36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ATC</a:t>
              </a:r>
            </a:p>
          </p:txBody>
        </p:sp>
      </p:grpSp>
      <p:grpSp>
        <p:nvGrpSpPr>
          <p:cNvPr id="28" name="Group 15"/>
          <p:cNvGrpSpPr>
            <a:grpSpLocks/>
          </p:cNvGrpSpPr>
          <p:nvPr/>
        </p:nvGrpSpPr>
        <p:grpSpPr bwMode="auto">
          <a:xfrm>
            <a:off x="5562600" y="2579688"/>
            <a:ext cx="2601913" cy="2144712"/>
            <a:chOff x="1058890" y="1550283"/>
            <a:chExt cx="2602164" cy="2144921"/>
          </a:xfrm>
        </p:grpSpPr>
        <p:cxnSp>
          <p:nvCxnSpPr>
            <p:cNvPr id="29" name="Straight Connector 28"/>
            <p:cNvCxnSpPr/>
            <p:nvPr/>
          </p:nvCxnSpPr>
          <p:spPr>
            <a:xfrm flipV="1">
              <a:off x="1058890" y="1866226"/>
              <a:ext cx="2113167" cy="18289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17"/>
            <p:cNvSpPr txBox="1">
              <a:spLocks noChangeArrowheads="1"/>
            </p:cNvSpPr>
            <p:nvPr/>
          </p:nvSpPr>
          <p:spPr bwMode="auto">
            <a:xfrm>
              <a:off x="3117499" y="1550283"/>
              <a:ext cx="543555" cy="36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MC</a:t>
              </a:r>
            </a:p>
          </p:txBody>
        </p:sp>
      </p:grpSp>
      <p:grpSp>
        <p:nvGrpSpPr>
          <p:cNvPr id="32" name="Group 47"/>
          <p:cNvGrpSpPr>
            <a:grpSpLocks/>
          </p:cNvGrpSpPr>
          <p:nvPr/>
        </p:nvGrpSpPr>
        <p:grpSpPr bwMode="auto">
          <a:xfrm>
            <a:off x="831850" y="2630488"/>
            <a:ext cx="3319463" cy="1857375"/>
            <a:chOff x="1353795" y="2679850"/>
            <a:chExt cx="3319330" cy="1856524"/>
          </a:xfrm>
        </p:grpSpPr>
        <p:cxnSp>
          <p:nvCxnSpPr>
            <p:cNvPr id="33" name="Straight Connector 32"/>
            <p:cNvCxnSpPr/>
            <p:nvPr/>
          </p:nvCxnSpPr>
          <p:spPr>
            <a:xfrm flipV="1">
              <a:off x="1353795" y="2981337"/>
              <a:ext cx="1995408" cy="1555037"/>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sp>
          <p:nvSpPr>
            <p:cNvPr id="34" name="TextBox 46"/>
            <p:cNvSpPr txBox="1">
              <a:spLocks noChangeArrowheads="1"/>
            </p:cNvSpPr>
            <p:nvPr/>
          </p:nvSpPr>
          <p:spPr bwMode="auto">
            <a:xfrm>
              <a:off x="2445779" y="2679850"/>
              <a:ext cx="2227346" cy="36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Short-run supply, S</a:t>
              </a:r>
              <a:r>
                <a:rPr lang="en-US" sz="1800" baseline="-25000"/>
                <a:t>1</a:t>
              </a:r>
            </a:p>
          </p:txBody>
        </p:sp>
      </p:grpSp>
      <p:grpSp>
        <p:nvGrpSpPr>
          <p:cNvPr id="35" name="Group 49"/>
          <p:cNvGrpSpPr>
            <a:grpSpLocks/>
          </p:cNvGrpSpPr>
          <p:nvPr/>
        </p:nvGrpSpPr>
        <p:grpSpPr bwMode="auto">
          <a:xfrm>
            <a:off x="831850" y="2860675"/>
            <a:ext cx="2906713" cy="2073275"/>
            <a:chOff x="1353795" y="2909455"/>
            <a:chExt cx="2906807" cy="2073630"/>
          </a:xfrm>
        </p:grpSpPr>
        <p:cxnSp>
          <p:nvCxnSpPr>
            <p:cNvPr id="36" name="Straight Connector 35"/>
            <p:cNvCxnSpPr/>
            <p:nvPr/>
          </p:nvCxnSpPr>
          <p:spPr>
            <a:xfrm>
              <a:off x="1353795" y="2909455"/>
              <a:ext cx="2101918" cy="1662398"/>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sp>
          <p:nvSpPr>
            <p:cNvPr id="37" name="TextBox 48"/>
            <p:cNvSpPr txBox="1">
              <a:spLocks noChangeArrowheads="1"/>
            </p:cNvSpPr>
            <p:nvPr/>
          </p:nvSpPr>
          <p:spPr bwMode="auto">
            <a:xfrm>
              <a:off x="2823904" y="4613550"/>
              <a:ext cx="1436698" cy="36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Demand, D</a:t>
              </a:r>
              <a:r>
                <a:rPr lang="en-US" sz="1800" baseline="-25000"/>
                <a:t>1</a:t>
              </a:r>
            </a:p>
          </p:txBody>
        </p:sp>
      </p:grpSp>
      <p:grpSp>
        <p:nvGrpSpPr>
          <p:cNvPr id="38" name="Group 53"/>
          <p:cNvGrpSpPr>
            <a:grpSpLocks/>
          </p:cNvGrpSpPr>
          <p:nvPr/>
        </p:nvGrpSpPr>
        <p:grpSpPr bwMode="auto">
          <a:xfrm>
            <a:off x="1644650" y="3679825"/>
            <a:ext cx="449263" cy="1817688"/>
            <a:chOff x="1786876" y="3729646"/>
            <a:chExt cx="448757" cy="1817115"/>
          </a:xfrm>
        </p:grpSpPr>
        <p:cxnSp>
          <p:nvCxnSpPr>
            <p:cNvPr id="39" name="Straight Connector 38"/>
            <p:cNvCxnSpPr/>
            <p:nvPr/>
          </p:nvCxnSpPr>
          <p:spPr>
            <a:xfrm rot="5400000">
              <a:off x="1275684" y="4459666"/>
              <a:ext cx="1461627" cy="158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0" name="TextBox 52"/>
            <p:cNvSpPr txBox="1">
              <a:spLocks noChangeArrowheads="1"/>
            </p:cNvSpPr>
            <p:nvPr/>
          </p:nvSpPr>
          <p:spPr bwMode="auto">
            <a:xfrm>
              <a:off x="1786876" y="5177632"/>
              <a:ext cx="448757" cy="369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a:t>
              </a:r>
              <a:r>
                <a:rPr lang="en-US" sz="1800" baseline="-25000"/>
                <a:t>1</a:t>
              </a:r>
            </a:p>
          </p:txBody>
        </p:sp>
      </p:grpSp>
      <p:cxnSp>
        <p:nvCxnSpPr>
          <p:cNvPr id="41" name="Straight Connector 40"/>
          <p:cNvCxnSpPr/>
          <p:nvPr/>
        </p:nvCxnSpPr>
        <p:spPr>
          <a:xfrm flipV="1">
            <a:off x="3365500" y="3667125"/>
            <a:ext cx="1508125"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2" name="Group 62"/>
          <p:cNvGrpSpPr>
            <a:grpSpLocks/>
          </p:cNvGrpSpPr>
          <p:nvPr/>
        </p:nvGrpSpPr>
        <p:grpSpPr bwMode="auto">
          <a:xfrm>
            <a:off x="211138" y="3389313"/>
            <a:ext cx="3656012" cy="701675"/>
            <a:chOff x="732567" y="3437893"/>
            <a:chExt cx="3657163" cy="702422"/>
          </a:xfrm>
        </p:grpSpPr>
        <p:grpSp>
          <p:nvGrpSpPr>
            <p:cNvPr id="43" name="Group 31"/>
            <p:cNvGrpSpPr>
              <a:grpSpLocks/>
            </p:cNvGrpSpPr>
            <p:nvPr/>
          </p:nvGrpSpPr>
          <p:grpSpPr bwMode="auto">
            <a:xfrm>
              <a:off x="732567" y="3528941"/>
              <a:ext cx="3555104" cy="369695"/>
              <a:chOff x="1387667" y="2972791"/>
              <a:chExt cx="3555104" cy="369695"/>
            </a:xfrm>
          </p:grpSpPr>
          <p:cxnSp>
            <p:nvCxnSpPr>
              <p:cNvPr id="45" name="Straight Connector 44"/>
              <p:cNvCxnSpPr/>
              <p:nvPr/>
            </p:nvCxnSpPr>
            <p:spPr>
              <a:xfrm>
                <a:off x="1832307" y="3172564"/>
                <a:ext cx="3110891" cy="0"/>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6" name="TextBox 33"/>
              <p:cNvSpPr txBox="1">
                <a:spLocks noChangeArrowheads="1"/>
              </p:cNvSpPr>
              <p:nvPr/>
            </p:nvSpPr>
            <p:spPr bwMode="auto">
              <a:xfrm>
                <a:off x="1387667" y="2972791"/>
                <a:ext cx="423488" cy="369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P</a:t>
                </a:r>
                <a:r>
                  <a:rPr lang="en-US" sz="1800" baseline="-25000"/>
                  <a:t>1</a:t>
                </a:r>
              </a:p>
            </p:txBody>
          </p:sp>
        </p:grpSp>
        <p:sp>
          <p:nvSpPr>
            <p:cNvPr id="44" name="TextBox 61"/>
            <p:cNvSpPr txBox="1">
              <a:spLocks noChangeArrowheads="1"/>
            </p:cNvSpPr>
            <p:nvPr/>
          </p:nvSpPr>
          <p:spPr bwMode="auto">
            <a:xfrm>
              <a:off x="3281802" y="3437893"/>
              <a:ext cx="1107928" cy="70242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Long-run</a:t>
              </a:r>
            </a:p>
            <a:p>
              <a:pPr eaLnBrk="1" hangingPunct="1">
                <a:buFontTx/>
                <a:buNone/>
              </a:pPr>
              <a:r>
                <a:rPr lang="en-US" sz="1800"/>
                <a:t>supply</a:t>
              </a:r>
              <a:endParaRPr lang="en-US" sz="1800" baseline="-25000"/>
            </a:p>
          </p:txBody>
        </p:sp>
      </p:grpSp>
      <p:grpSp>
        <p:nvGrpSpPr>
          <p:cNvPr id="47" name="Group 31"/>
          <p:cNvGrpSpPr>
            <a:grpSpLocks/>
          </p:cNvGrpSpPr>
          <p:nvPr/>
        </p:nvGrpSpPr>
        <p:grpSpPr bwMode="auto">
          <a:xfrm>
            <a:off x="4879975" y="3478213"/>
            <a:ext cx="3554413" cy="369887"/>
            <a:chOff x="1387611" y="2972795"/>
            <a:chExt cx="3554481" cy="369787"/>
          </a:xfrm>
        </p:grpSpPr>
        <p:cxnSp>
          <p:nvCxnSpPr>
            <p:cNvPr id="48" name="Straight Connector 47"/>
            <p:cNvCxnSpPr/>
            <p:nvPr/>
          </p:nvCxnSpPr>
          <p:spPr>
            <a:xfrm>
              <a:off x="1830532" y="3172766"/>
              <a:ext cx="3111560" cy="0"/>
            </a:xfrm>
            <a:prstGeom prst="line">
              <a:avLst/>
            </a:prstGeom>
            <a:ln w="57150">
              <a:solidFill>
                <a:srgbClr val="0000B8"/>
              </a:solidFill>
              <a:prstDash val="solid"/>
            </a:ln>
          </p:spPr>
          <p:style>
            <a:lnRef idx="1">
              <a:schemeClr val="accent1"/>
            </a:lnRef>
            <a:fillRef idx="0">
              <a:schemeClr val="accent1"/>
            </a:fillRef>
            <a:effectRef idx="0">
              <a:schemeClr val="accent1"/>
            </a:effectRef>
            <a:fontRef idx="minor">
              <a:schemeClr val="tx1"/>
            </a:fontRef>
          </p:style>
        </p:cxnSp>
        <p:sp>
          <p:nvSpPr>
            <p:cNvPr id="49" name="TextBox 67"/>
            <p:cNvSpPr txBox="1">
              <a:spLocks noChangeArrowheads="1"/>
            </p:cNvSpPr>
            <p:nvPr/>
          </p:nvSpPr>
          <p:spPr bwMode="auto">
            <a:xfrm>
              <a:off x="1387611" y="2972795"/>
              <a:ext cx="423596" cy="36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P</a:t>
              </a:r>
              <a:r>
                <a:rPr lang="en-US" sz="1800" baseline="-25000"/>
                <a:t>1</a:t>
              </a:r>
            </a:p>
          </p:txBody>
        </p:sp>
      </p:grpSp>
      <p:grpSp>
        <p:nvGrpSpPr>
          <p:cNvPr id="50" name="Group 77"/>
          <p:cNvGrpSpPr>
            <a:grpSpLocks/>
          </p:cNvGrpSpPr>
          <p:nvPr/>
        </p:nvGrpSpPr>
        <p:grpSpPr bwMode="auto">
          <a:xfrm>
            <a:off x="911225" y="1900238"/>
            <a:ext cx="2500313" cy="1858962"/>
            <a:chOff x="816375" y="1949230"/>
            <a:chExt cx="2500131" cy="1858942"/>
          </a:xfrm>
        </p:grpSpPr>
        <p:grpSp>
          <p:nvGrpSpPr>
            <p:cNvPr id="51" name="Group 57"/>
            <p:cNvGrpSpPr>
              <a:grpSpLocks/>
            </p:cNvGrpSpPr>
            <p:nvPr/>
          </p:nvGrpSpPr>
          <p:grpSpPr bwMode="auto">
            <a:xfrm>
              <a:off x="1614187" y="3360708"/>
              <a:ext cx="338512" cy="447464"/>
              <a:chOff x="2552321" y="2743191"/>
              <a:chExt cx="338512" cy="447464"/>
            </a:xfrm>
          </p:grpSpPr>
          <p:sp>
            <p:nvSpPr>
              <p:cNvPr id="54" name="Freeform 183"/>
              <p:cNvSpPr>
                <a:spLocks/>
              </p:cNvSpPr>
              <p:nvPr/>
            </p:nvSpPr>
            <p:spPr bwMode="auto">
              <a:xfrm>
                <a:off x="2618986" y="3053976"/>
                <a:ext cx="146046" cy="136679"/>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TextBox 56"/>
              <p:cNvSpPr txBox="1">
                <a:spLocks noChangeArrowheads="1"/>
              </p:cNvSpPr>
              <p:nvPr/>
            </p:nvSpPr>
            <p:spPr bwMode="auto">
              <a:xfrm>
                <a:off x="2552321" y="2743191"/>
                <a:ext cx="338512" cy="36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A</a:t>
                </a:r>
                <a:endParaRPr lang="en-US" sz="1800" baseline="-25000"/>
              </a:p>
            </p:txBody>
          </p:sp>
        </p:grpSp>
        <p:sp>
          <p:nvSpPr>
            <p:cNvPr id="52" name="TextBox 73"/>
            <p:cNvSpPr txBox="1">
              <a:spLocks noChangeArrowheads="1"/>
            </p:cNvSpPr>
            <p:nvPr/>
          </p:nvSpPr>
          <p:spPr bwMode="auto">
            <a:xfrm>
              <a:off x="816375" y="1949230"/>
              <a:ext cx="2500131" cy="701875"/>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 A market begins in</a:t>
              </a:r>
            </a:p>
            <a:p>
              <a:pPr algn="l" eaLnBrk="1" hangingPunct="1">
                <a:buFontTx/>
                <a:buNone/>
              </a:pPr>
              <a:r>
                <a:rPr lang="en-US" sz="1800"/>
                <a:t>long-run equilibrium…</a:t>
              </a:r>
            </a:p>
          </p:txBody>
        </p:sp>
        <p:cxnSp>
          <p:nvCxnSpPr>
            <p:cNvPr id="53" name="Straight Connector 52"/>
            <p:cNvCxnSpPr/>
            <p:nvPr/>
          </p:nvCxnSpPr>
          <p:spPr>
            <a:xfrm rot="16200000" flipV="1">
              <a:off x="1090970" y="2825533"/>
              <a:ext cx="736592" cy="406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6" name="Group 81"/>
          <p:cNvGrpSpPr>
            <a:grpSpLocks/>
          </p:cNvGrpSpPr>
          <p:nvPr/>
        </p:nvGrpSpPr>
        <p:grpSpPr bwMode="auto">
          <a:xfrm>
            <a:off x="5703888" y="1924050"/>
            <a:ext cx="2347912" cy="1820863"/>
            <a:chOff x="5485697" y="1974086"/>
            <a:chExt cx="2347259" cy="1820231"/>
          </a:xfrm>
        </p:grpSpPr>
        <p:sp>
          <p:nvSpPr>
            <p:cNvPr id="57" name="Freeform 183"/>
            <p:cNvSpPr>
              <a:spLocks/>
            </p:cNvSpPr>
            <p:nvPr/>
          </p:nvSpPr>
          <p:spPr bwMode="auto">
            <a:xfrm>
              <a:off x="6488379" y="3657638"/>
              <a:ext cx="146046" cy="136679"/>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 name="TextBox 78"/>
            <p:cNvSpPr txBox="1">
              <a:spLocks noChangeArrowheads="1"/>
            </p:cNvSpPr>
            <p:nvPr/>
          </p:nvSpPr>
          <p:spPr bwMode="auto">
            <a:xfrm>
              <a:off x="5485697" y="1974086"/>
              <a:ext cx="2347259" cy="701641"/>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 …with the firm</a:t>
              </a:r>
            </a:p>
            <a:p>
              <a:pPr algn="l" eaLnBrk="1" hangingPunct="1">
                <a:buFontTx/>
                <a:buNone/>
              </a:pPr>
              <a:r>
                <a:rPr lang="en-US" sz="1800"/>
                <a:t>earning zero profit.</a:t>
              </a:r>
            </a:p>
          </p:txBody>
        </p:sp>
        <p:cxnSp>
          <p:nvCxnSpPr>
            <p:cNvPr id="59" name="Straight Connector 58"/>
            <p:cNvCxnSpPr/>
            <p:nvPr/>
          </p:nvCxnSpPr>
          <p:spPr>
            <a:xfrm rot="16200000" flipV="1">
              <a:off x="5758704" y="2921477"/>
              <a:ext cx="964865" cy="5269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7984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left)">
                                      <p:cBhvr>
                                        <p:cTn id="10" dur="500"/>
                                        <p:tgtEl>
                                          <p:spTgt spid="24"/>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par>
                                <p:cTn id="15" presetID="2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par>
                                <p:cTn id="22" presetID="22" presetClass="entr" presetSubtype="4"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left)">
                                      <p:cBhvr>
                                        <p:cTn id="28" dur="1000"/>
                                        <p:tgtEl>
                                          <p:spTgt spid="35"/>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1000"/>
                                        <p:tgtEl>
                                          <p:spTgt spid="32"/>
                                        </p:tgtEl>
                                      </p:cBhvr>
                                    </p:animEffect>
                                  </p:childTnLst>
                                </p:cTn>
                              </p:par>
                            </p:childTnLst>
                          </p:cTn>
                        </p:par>
                        <p:par>
                          <p:cTn id="33" fill="hold">
                            <p:stCondLst>
                              <p:cond delay="3500"/>
                            </p:stCondLst>
                            <p:childTnLst>
                              <p:par>
                                <p:cTn id="34" presetID="22" presetClass="entr" presetSubtype="8" fill="hold" nodeType="afterEffect">
                                  <p:stCondLst>
                                    <p:cond delay="0"/>
                                  </p:stCondLst>
                                  <p:childTnLst>
                                    <p:set>
                                      <p:cBhvr>
                                        <p:cTn id="35" dur="1" fill="hold">
                                          <p:stCondLst>
                                            <p:cond delay="0"/>
                                          </p:stCondLst>
                                        </p:cTn>
                                        <p:tgtEl>
                                          <p:spTgt spid="42"/>
                                        </p:tgtEl>
                                        <p:attrNameLst>
                                          <p:attrName>style.visibility</p:attrName>
                                        </p:attrNameLst>
                                      </p:cBhvr>
                                      <p:to>
                                        <p:strVal val="visible"/>
                                      </p:to>
                                    </p:set>
                                    <p:animEffect transition="in" filter="wipe(left)">
                                      <p:cBhvr>
                                        <p:cTn id="36" dur="1000"/>
                                        <p:tgtEl>
                                          <p:spTgt spid="42"/>
                                        </p:tgtEl>
                                      </p:cBhvr>
                                    </p:animEffect>
                                  </p:childTnLst>
                                </p:cTn>
                              </p:par>
                            </p:childTnLst>
                          </p:cTn>
                        </p:par>
                        <p:par>
                          <p:cTn id="37" fill="hold">
                            <p:stCondLst>
                              <p:cond delay="4500"/>
                            </p:stCondLst>
                            <p:childTnLst>
                              <p:par>
                                <p:cTn id="38" presetID="22" presetClass="entr" presetSubtype="1" fill="hold" nodeType="after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wipe(up)">
                                      <p:cBhvr>
                                        <p:cTn id="40" dur="500"/>
                                        <p:tgtEl>
                                          <p:spTgt spid="38"/>
                                        </p:tgtEl>
                                      </p:cBhvr>
                                    </p:animEffect>
                                  </p:childTnLst>
                                </p:cTn>
                              </p:par>
                            </p:childTnLst>
                          </p:cTn>
                        </p:par>
                        <p:par>
                          <p:cTn id="41" fill="hold">
                            <p:stCondLst>
                              <p:cond delay="5000"/>
                            </p:stCondLst>
                            <p:childTnLst>
                              <p:par>
                                <p:cTn id="42" presetID="22" presetClass="entr" presetSubtype="8" fill="hold" nodeType="after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wipe(left)">
                                      <p:cBhvr>
                                        <p:cTn id="44" dur="500"/>
                                        <p:tgtEl>
                                          <p:spTgt spid="50"/>
                                        </p:tgtEl>
                                      </p:cBhvr>
                                    </p:animEffect>
                                  </p:childTnLst>
                                </p:cTn>
                              </p:par>
                            </p:childTnLst>
                          </p:cTn>
                        </p:par>
                        <p:par>
                          <p:cTn id="45" fill="hold">
                            <p:stCondLst>
                              <p:cond delay="5500"/>
                            </p:stCondLst>
                            <p:childTnLst>
                              <p:par>
                                <p:cTn id="46" presetID="22" presetClass="entr" presetSubtype="8" fill="hold" nodeType="after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wipe(left)">
                                      <p:cBhvr>
                                        <p:cTn id="48" dur="1000"/>
                                        <p:tgtEl>
                                          <p:spTgt spid="25"/>
                                        </p:tgtEl>
                                      </p:cBhvr>
                                    </p:animEffect>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left)">
                                      <p:cBhvr>
                                        <p:cTn id="52" dur="1000"/>
                                        <p:tgtEl>
                                          <p:spTgt spid="28"/>
                                        </p:tgtEl>
                                      </p:cBhvr>
                                    </p:animEffect>
                                  </p:childTnLst>
                                </p:cTn>
                              </p:par>
                            </p:childTnLst>
                          </p:cTn>
                        </p:par>
                        <p:par>
                          <p:cTn id="53" fill="hold">
                            <p:stCondLst>
                              <p:cond delay="7500"/>
                            </p:stCondLst>
                            <p:childTnLst>
                              <p:par>
                                <p:cTn id="54" presetID="22" presetClass="entr" presetSubtype="8" fill="hold" nodeType="after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wipe(left)">
                                      <p:cBhvr>
                                        <p:cTn id="56" dur="500"/>
                                        <p:tgtEl>
                                          <p:spTgt spid="41"/>
                                        </p:tgtEl>
                                      </p:cBhvr>
                                    </p:animEffect>
                                  </p:childTnLst>
                                </p:cTn>
                              </p:par>
                            </p:childTnLst>
                          </p:cTn>
                        </p:par>
                        <p:par>
                          <p:cTn id="57" fill="hold">
                            <p:stCondLst>
                              <p:cond delay="8000"/>
                            </p:stCondLst>
                            <p:childTnLst>
                              <p:par>
                                <p:cTn id="58" presetID="22" presetClass="entr" presetSubtype="8" fill="hold"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wipe(left)">
                                      <p:cBhvr>
                                        <p:cTn id="60" dur="1000"/>
                                        <p:tgtEl>
                                          <p:spTgt spid="47"/>
                                        </p:tgtEl>
                                      </p:cBhvr>
                                    </p:animEffect>
                                  </p:childTnLst>
                                </p:cTn>
                              </p:par>
                            </p:childTnLst>
                          </p:cTn>
                        </p:par>
                        <p:par>
                          <p:cTn id="61" fill="hold">
                            <p:stCondLst>
                              <p:cond delay="9000"/>
                            </p:stCondLst>
                            <p:childTnLst>
                              <p:par>
                                <p:cTn id="62" presetID="22" presetClass="entr" presetSubtype="8" fill="hold" nodeType="afterEffect">
                                  <p:stCondLst>
                                    <p:cond delay="0"/>
                                  </p:stCondLst>
                                  <p:childTnLst>
                                    <p:set>
                                      <p:cBhvr>
                                        <p:cTn id="63" dur="1" fill="hold">
                                          <p:stCondLst>
                                            <p:cond delay="0"/>
                                          </p:stCondLst>
                                        </p:cTn>
                                        <p:tgtEl>
                                          <p:spTgt spid="56"/>
                                        </p:tgtEl>
                                        <p:attrNameLst>
                                          <p:attrName>style.visibility</p:attrName>
                                        </p:attrNameLst>
                                      </p:cBhvr>
                                      <p:to>
                                        <p:strVal val="visible"/>
                                      </p:to>
                                    </p:set>
                                    <p:animEffect transition="in" filter="wipe(left)">
                                      <p:cBhvr>
                                        <p:cTn id="64" dur="500"/>
                                        <p:tgtEl>
                                          <p:spTgt spid="56"/>
                                        </p:tgtEl>
                                      </p:cBhvr>
                                    </p:animEffect>
                                  </p:childTnLst>
                                </p:cTn>
                              </p:par>
                            </p:childTnLst>
                          </p:cTn>
                        </p:par>
                        <p:par>
                          <p:cTn id="65" fill="hold">
                            <p:stCondLst>
                              <p:cond delay="9500"/>
                            </p:stCondLst>
                            <p:childTnLst>
                              <p:par>
                                <p:cTn id="66" presetID="22" presetClass="entr" presetSubtype="8"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left)">
                                      <p:cBhvr>
                                        <p:cTn id="6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 in Demand</a:t>
            </a:r>
            <a:endParaRPr lang="en-US" dirty="0"/>
          </a:p>
        </p:txBody>
      </p:sp>
      <p:grpSp>
        <p:nvGrpSpPr>
          <p:cNvPr id="4" name="Group 4"/>
          <p:cNvGrpSpPr>
            <a:grpSpLocks/>
          </p:cNvGrpSpPr>
          <p:nvPr/>
        </p:nvGrpSpPr>
        <p:grpSpPr bwMode="auto">
          <a:xfrm>
            <a:off x="4787900" y="1685925"/>
            <a:ext cx="3898900" cy="3351213"/>
            <a:chOff x="1363773" y="1305010"/>
            <a:chExt cx="3898841" cy="3350910"/>
          </a:xfrm>
        </p:grpSpPr>
        <p:sp>
          <p:nvSpPr>
            <p:cNvPr id="5" name="Rectangle 4"/>
            <p:cNvSpPr/>
            <p:nvPr/>
          </p:nvSpPr>
          <p:spPr>
            <a:xfrm>
              <a:off x="1828904" y="1638355"/>
              <a:ext cx="3433710" cy="30048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800" dirty="0">
                <a:solidFill>
                  <a:schemeClr val="tx1"/>
                </a:solidFill>
              </a:endParaRPr>
            </a:p>
          </p:txBody>
        </p:sp>
        <p:grpSp>
          <p:nvGrpSpPr>
            <p:cNvPr id="6" name="Group 16"/>
            <p:cNvGrpSpPr>
              <a:grpSpLocks/>
            </p:cNvGrpSpPr>
            <p:nvPr/>
          </p:nvGrpSpPr>
          <p:grpSpPr bwMode="auto">
            <a:xfrm>
              <a:off x="1363773" y="1305010"/>
              <a:ext cx="710583" cy="3350910"/>
              <a:chOff x="1363773" y="1305010"/>
              <a:chExt cx="710583" cy="3350910"/>
            </a:xfrm>
          </p:grpSpPr>
          <p:cxnSp>
            <p:nvCxnSpPr>
              <p:cNvPr id="7" name="Straight Connector 6"/>
              <p:cNvCxnSpPr/>
              <p:nvPr/>
            </p:nvCxnSpPr>
            <p:spPr>
              <a:xfrm rot="5400000">
                <a:off x="291547" y="3129677"/>
                <a:ext cx="30524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8"/>
              <p:cNvSpPr txBox="1">
                <a:spLocks noChangeArrowheads="1"/>
              </p:cNvSpPr>
              <p:nvPr/>
            </p:nvSpPr>
            <p:spPr bwMode="auto">
              <a:xfrm>
                <a:off x="1363773" y="1305010"/>
                <a:ext cx="710583" cy="3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r" eaLnBrk="1" hangingPunct="1">
                  <a:buFontTx/>
                  <a:buNone/>
                </a:pPr>
                <a:r>
                  <a:rPr lang="en-US" sz="1800"/>
                  <a:t>Price</a:t>
                </a:r>
              </a:p>
            </p:txBody>
          </p:sp>
        </p:grpSp>
      </p:grpSp>
      <p:grpSp>
        <p:nvGrpSpPr>
          <p:cNvPr id="9" name="Group 9"/>
          <p:cNvGrpSpPr>
            <a:grpSpLocks/>
          </p:cNvGrpSpPr>
          <p:nvPr/>
        </p:nvGrpSpPr>
        <p:grpSpPr bwMode="auto">
          <a:xfrm>
            <a:off x="188913" y="1662113"/>
            <a:ext cx="4081462" cy="3365500"/>
            <a:chOff x="1350161" y="1291457"/>
            <a:chExt cx="4082704" cy="3364463"/>
          </a:xfrm>
        </p:grpSpPr>
        <p:sp>
          <p:nvSpPr>
            <p:cNvPr id="10" name="Rectangle 9"/>
            <p:cNvSpPr/>
            <p:nvPr/>
          </p:nvSpPr>
          <p:spPr>
            <a:xfrm>
              <a:off x="1829732" y="1639012"/>
              <a:ext cx="3603133" cy="30042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800" dirty="0">
                <a:solidFill>
                  <a:schemeClr val="tx1"/>
                </a:solidFill>
              </a:endParaRPr>
            </a:p>
          </p:txBody>
        </p:sp>
        <p:grpSp>
          <p:nvGrpSpPr>
            <p:cNvPr id="11" name="Group 16"/>
            <p:cNvGrpSpPr>
              <a:grpSpLocks/>
            </p:cNvGrpSpPr>
            <p:nvPr/>
          </p:nvGrpSpPr>
          <p:grpSpPr bwMode="auto">
            <a:xfrm>
              <a:off x="1350161" y="1291457"/>
              <a:ext cx="710527" cy="3364463"/>
              <a:chOff x="1350161" y="1291457"/>
              <a:chExt cx="710527" cy="3364463"/>
            </a:xfrm>
          </p:grpSpPr>
          <p:cxnSp>
            <p:nvCxnSpPr>
              <p:cNvPr id="12" name="Straight Connector 11"/>
              <p:cNvCxnSpPr/>
              <p:nvPr/>
            </p:nvCxnSpPr>
            <p:spPr>
              <a:xfrm rot="5400000">
                <a:off x="290323" y="3129216"/>
                <a:ext cx="305340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8"/>
              <p:cNvSpPr txBox="1">
                <a:spLocks noChangeArrowheads="1"/>
              </p:cNvSpPr>
              <p:nvPr/>
            </p:nvSpPr>
            <p:spPr bwMode="auto">
              <a:xfrm>
                <a:off x="1350161" y="1291457"/>
                <a:ext cx="710527" cy="369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r" eaLnBrk="1" hangingPunct="1">
                  <a:buFontTx/>
                  <a:buNone/>
                </a:pPr>
                <a:r>
                  <a:rPr lang="en-US" sz="1800"/>
                  <a:t>Price</a:t>
                </a:r>
              </a:p>
            </p:txBody>
          </p:sp>
        </p:grpSp>
      </p:grpSp>
      <p:sp>
        <p:nvSpPr>
          <p:cNvPr id="14" name="TextBox 13"/>
          <p:cNvSpPr txBox="1">
            <a:spLocks noChangeArrowheads="1"/>
          </p:cNvSpPr>
          <p:nvPr/>
        </p:nvSpPr>
        <p:spPr bwMode="auto">
          <a:xfrm>
            <a:off x="82550" y="5657850"/>
            <a:ext cx="89789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200" dirty="0"/>
              <a:t>Panel (b) shows what happens in the short run when demand rises from D</a:t>
            </a:r>
            <a:r>
              <a:rPr lang="en-US" sz="1200" baseline="-25000" dirty="0"/>
              <a:t>1</a:t>
            </a:r>
            <a:r>
              <a:rPr lang="en-US" sz="1200" dirty="0"/>
              <a:t> to D</a:t>
            </a:r>
            <a:r>
              <a:rPr lang="en-US" sz="1200" baseline="-25000" dirty="0"/>
              <a:t>2</a:t>
            </a:r>
            <a:r>
              <a:rPr lang="en-US" sz="1200" dirty="0"/>
              <a:t>. The equilibrium goes from point A to point B, price rises from P</a:t>
            </a:r>
            <a:r>
              <a:rPr lang="en-US" sz="1200" baseline="-25000" dirty="0"/>
              <a:t>1</a:t>
            </a:r>
            <a:r>
              <a:rPr lang="en-US" sz="1200" dirty="0"/>
              <a:t> to P</a:t>
            </a:r>
            <a:r>
              <a:rPr lang="en-US" sz="1200" baseline="-25000" dirty="0"/>
              <a:t>2</a:t>
            </a:r>
            <a:r>
              <a:rPr lang="en-US" sz="1200" dirty="0"/>
              <a:t>, and the quantity sold in the market rises from Q</a:t>
            </a:r>
            <a:r>
              <a:rPr lang="en-US" sz="1200" baseline="-25000" dirty="0"/>
              <a:t>1</a:t>
            </a:r>
            <a:r>
              <a:rPr lang="en-US" sz="1200" dirty="0"/>
              <a:t> to Q</a:t>
            </a:r>
            <a:r>
              <a:rPr lang="en-US" sz="1200" baseline="-25000" dirty="0"/>
              <a:t>2</a:t>
            </a:r>
            <a:r>
              <a:rPr lang="en-US" sz="1200" dirty="0"/>
              <a:t>. Because price now exceeds average total cost, firms make profits, which over time encourage new firms to enter the market.</a:t>
            </a:r>
          </a:p>
        </p:txBody>
      </p:sp>
      <p:grpSp>
        <p:nvGrpSpPr>
          <p:cNvPr id="15" name="Group 15"/>
          <p:cNvGrpSpPr>
            <a:grpSpLocks/>
          </p:cNvGrpSpPr>
          <p:nvPr/>
        </p:nvGrpSpPr>
        <p:grpSpPr bwMode="auto">
          <a:xfrm>
            <a:off x="503238" y="5013325"/>
            <a:ext cx="3784600" cy="723900"/>
            <a:chOff x="1665262" y="4654201"/>
            <a:chExt cx="3784174" cy="724574"/>
          </a:xfrm>
        </p:grpSpPr>
        <p:cxnSp>
          <p:nvCxnSpPr>
            <p:cNvPr id="16" name="Straight Connector 15"/>
            <p:cNvCxnSpPr/>
            <p:nvPr/>
          </p:nvCxnSpPr>
          <p:spPr>
            <a:xfrm flipV="1">
              <a:off x="1817645" y="4654201"/>
              <a:ext cx="3628617" cy="15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7"/>
            <p:cNvSpPr txBox="1">
              <a:spLocks noChangeArrowheads="1"/>
            </p:cNvSpPr>
            <p:nvPr/>
          </p:nvSpPr>
          <p:spPr bwMode="auto">
            <a:xfrm>
              <a:off x="4341677" y="4676902"/>
              <a:ext cx="1107759" cy="70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Quantity</a:t>
              </a:r>
            </a:p>
            <a:p>
              <a:pPr eaLnBrk="1" hangingPunct="1">
                <a:buFontTx/>
                <a:buNone/>
              </a:pPr>
              <a:r>
                <a:rPr lang="en-US" sz="1800"/>
                <a:t>(market) </a:t>
              </a:r>
            </a:p>
          </p:txBody>
        </p:sp>
        <p:sp>
          <p:nvSpPr>
            <p:cNvPr id="18" name="TextBox 18"/>
            <p:cNvSpPr txBox="1">
              <a:spLocks noChangeArrowheads="1"/>
            </p:cNvSpPr>
            <p:nvPr/>
          </p:nvSpPr>
          <p:spPr bwMode="auto">
            <a:xfrm>
              <a:off x="1665262" y="4665028"/>
              <a:ext cx="312839" cy="369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0</a:t>
              </a:r>
            </a:p>
          </p:txBody>
        </p:sp>
      </p:grpSp>
      <p:sp>
        <p:nvSpPr>
          <p:cNvPr id="19" name="TextBox 18"/>
          <p:cNvSpPr txBox="1">
            <a:spLocks noChangeArrowheads="1"/>
          </p:cNvSpPr>
          <p:nvPr/>
        </p:nvSpPr>
        <p:spPr bwMode="auto">
          <a:xfrm>
            <a:off x="1597025" y="1460500"/>
            <a:ext cx="1125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b="1"/>
              <a:t>Market</a:t>
            </a:r>
          </a:p>
        </p:txBody>
      </p:sp>
      <p:grpSp>
        <p:nvGrpSpPr>
          <p:cNvPr id="20" name="Group 20"/>
          <p:cNvGrpSpPr>
            <a:grpSpLocks/>
          </p:cNvGrpSpPr>
          <p:nvPr/>
        </p:nvGrpSpPr>
        <p:grpSpPr bwMode="auto">
          <a:xfrm>
            <a:off x="5089525" y="5022850"/>
            <a:ext cx="3678238" cy="712788"/>
            <a:chOff x="1665204" y="4655130"/>
            <a:chExt cx="3677849" cy="710875"/>
          </a:xfrm>
        </p:grpSpPr>
        <p:cxnSp>
          <p:nvCxnSpPr>
            <p:cNvPr id="21" name="Straight Connector 20"/>
            <p:cNvCxnSpPr/>
            <p:nvPr/>
          </p:nvCxnSpPr>
          <p:spPr>
            <a:xfrm>
              <a:off x="1817588" y="4655130"/>
              <a:ext cx="3369907" cy="15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2"/>
            <p:cNvSpPr txBox="1">
              <a:spLocks noChangeArrowheads="1"/>
            </p:cNvSpPr>
            <p:nvPr/>
          </p:nvSpPr>
          <p:spPr bwMode="auto">
            <a:xfrm>
              <a:off x="4299013" y="4665029"/>
              <a:ext cx="1044040" cy="700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Quantity</a:t>
              </a:r>
            </a:p>
            <a:p>
              <a:pPr eaLnBrk="1" hangingPunct="1">
                <a:buFontTx/>
                <a:buNone/>
              </a:pPr>
              <a:r>
                <a:rPr lang="en-US" sz="1800"/>
                <a:t>(firm) </a:t>
              </a:r>
            </a:p>
          </p:txBody>
        </p:sp>
        <p:sp>
          <p:nvSpPr>
            <p:cNvPr id="23" name="TextBox 23"/>
            <p:cNvSpPr txBox="1">
              <a:spLocks noChangeArrowheads="1"/>
            </p:cNvSpPr>
            <p:nvPr/>
          </p:nvSpPr>
          <p:spPr bwMode="auto">
            <a:xfrm>
              <a:off x="1665204" y="4665029"/>
              <a:ext cx="312955" cy="36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0</a:t>
              </a:r>
            </a:p>
          </p:txBody>
        </p:sp>
      </p:grpSp>
      <p:sp>
        <p:nvSpPr>
          <p:cNvPr id="24" name="TextBox 23"/>
          <p:cNvSpPr txBox="1">
            <a:spLocks noChangeArrowheads="1"/>
          </p:cNvSpPr>
          <p:nvPr/>
        </p:nvSpPr>
        <p:spPr bwMode="auto">
          <a:xfrm>
            <a:off x="6251575" y="1470025"/>
            <a:ext cx="769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b="1"/>
              <a:t>Firm</a:t>
            </a:r>
          </a:p>
        </p:txBody>
      </p:sp>
      <p:grpSp>
        <p:nvGrpSpPr>
          <p:cNvPr id="25" name="Group 32"/>
          <p:cNvGrpSpPr>
            <a:grpSpLocks/>
          </p:cNvGrpSpPr>
          <p:nvPr/>
        </p:nvGrpSpPr>
        <p:grpSpPr bwMode="auto">
          <a:xfrm>
            <a:off x="846138" y="2516188"/>
            <a:ext cx="2436812" cy="1868487"/>
            <a:chOff x="1353795" y="2667975"/>
            <a:chExt cx="2438718" cy="1868399"/>
          </a:xfrm>
        </p:grpSpPr>
        <p:cxnSp>
          <p:nvCxnSpPr>
            <p:cNvPr id="26" name="Straight Connector 25"/>
            <p:cNvCxnSpPr/>
            <p:nvPr/>
          </p:nvCxnSpPr>
          <p:spPr>
            <a:xfrm flipV="1">
              <a:off x="1353795" y="2980697"/>
              <a:ext cx="1993870" cy="1555677"/>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sp>
          <p:nvSpPr>
            <p:cNvPr id="27" name="TextBox 34"/>
            <p:cNvSpPr txBox="1">
              <a:spLocks noChangeArrowheads="1"/>
            </p:cNvSpPr>
            <p:nvPr/>
          </p:nvSpPr>
          <p:spPr bwMode="auto">
            <a:xfrm>
              <a:off x="3368842" y="2667975"/>
              <a:ext cx="423671" cy="369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S</a:t>
              </a:r>
              <a:r>
                <a:rPr lang="en-US" sz="1800" baseline="-25000"/>
                <a:t>1</a:t>
              </a:r>
            </a:p>
          </p:txBody>
        </p:sp>
      </p:grpSp>
      <p:grpSp>
        <p:nvGrpSpPr>
          <p:cNvPr id="28" name="Group 35"/>
          <p:cNvGrpSpPr>
            <a:grpSpLocks/>
          </p:cNvGrpSpPr>
          <p:nvPr/>
        </p:nvGrpSpPr>
        <p:grpSpPr bwMode="auto">
          <a:xfrm>
            <a:off x="846138" y="2757488"/>
            <a:ext cx="2460625" cy="2027237"/>
            <a:chOff x="1353795" y="2909455"/>
            <a:chExt cx="2460540" cy="2025863"/>
          </a:xfrm>
        </p:grpSpPr>
        <p:cxnSp>
          <p:nvCxnSpPr>
            <p:cNvPr id="29" name="Straight Connector 28"/>
            <p:cNvCxnSpPr/>
            <p:nvPr/>
          </p:nvCxnSpPr>
          <p:spPr>
            <a:xfrm>
              <a:off x="1353795" y="2909455"/>
              <a:ext cx="2101777" cy="1662572"/>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sp>
          <p:nvSpPr>
            <p:cNvPr id="30" name="TextBox 37"/>
            <p:cNvSpPr txBox="1">
              <a:spLocks noChangeArrowheads="1"/>
            </p:cNvSpPr>
            <p:nvPr/>
          </p:nvSpPr>
          <p:spPr bwMode="auto">
            <a:xfrm>
              <a:off x="3378034" y="4566049"/>
              <a:ext cx="436301" cy="36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D</a:t>
              </a:r>
              <a:r>
                <a:rPr lang="en-US" sz="1800" baseline="-25000"/>
                <a:t>1</a:t>
              </a:r>
            </a:p>
          </p:txBody>
        </p:sp>
      </p:grpSp>
      <p:grpSp>
        <p:nvGrpSpPr>
          <p:cNvPr id="31" name="Group 38"/>
          <p:cNvGrpSpPr>
            <a:grpSpLocks/>
          </p:cNvGrpSpPr>
          <p:nvPr/>
        </p:nvGrpSpPr>
        <p:grpSpPr bwMode="auto">
          <a:xfrm>
            <a:off x="1658938" y="3576638"/>
            <a:ext cx="449262" cy="1819275"/>
            <a:chOff x="1786876" y="3729646"/>
            <a:chExt cx="448757" cy="1817115"/>
          </a:xfrm>
        </p:grpSpPr>
        <p:cxnSp>
          <p:nvCxnSpPr>
            <p:cNvPr id="32" name="Straight Connector 31"/>
            <p:cNvCxnSpPr/>
            <p:nvPr/>
          </p:nvCxnSpPr>
          <p:spPr>
            <a:xfrm rot="5400000">
              <a:off x="1275529" y="4459822"/>
              <a:ext cx="1461937" cy="158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 name="TextBox 40"/>
            <p:cNvSpPr txBox="1">
              <a:spLocks noChangeArrowheads="1"/>
            </p:cNvSpPr>
            <p:nvPr/>
          </p:nvSpPr>
          <p:spPr bwMode="auto">
            <a:xfrm>
              <a:off x="1786876" y="5177632"/>
              <a:ext cx="448757" cy="369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a:t>
              </a:r>
              <a:r>
                <a:rPr lang="en-US" sz="1800" baseline="-25000"/>
                <a:t>1</a:t>
              </a:r>
            </a:p>
          </p:txBody>
        </p:sp>
      </p:grpSp>
      <p:grpSp>
        <p:nvGrpSpPr>
          <p:cNvPr id="34" name="Group 42"/>
          <p:cNvGrpSpPr>
            <a:grpSpLocks/>
          </p:cNvGrpSpPr>
          <p:nvPr/>
        </p:nvGrpSpPr>
        <p:grpSpPr bwMode="auto">
          <a:xfrm>
            <a:off x="223838" y="3240088"/>
            <a:ext cx="4094162" cy="701675"/>
            <a:chOff x="732586" y="3391549"/>
            <a:chExt cx="4093927" cy="702422"/>
          </a:xfrm>
        </p:grpSpPr>
        <p:grpSp>
          <p:nvGrpSpPr>
            <p:cNvPr id="35" name="Group 31"/>
            <p:cNvGrpSpPr>
              <a:grpSpLocks/>
            </p:cNvGrpSpPr>
            <p:nvPr/>
          </p:nvGrpSpPr>
          <p:grpSpPr bwMode="auto">
            <a:xfrm>
              <a:off x="732586" y="3528941"/>
              <a:ext cx="3554738" cy="369695"/>
              <a:chOff x="1387686" y="2972791"/>
              <a:chExt cx="3554738" cy="369695"/>
            </a:xfrm>
          </p:grpSpPr>
          <p:cxnSp>
            <p:nvCxnSpPr>
              <p:cNvPr id="37" name="Straight Connector 36"/>
              <p:cNvCxnSpPr/>
              <p:nvPr/>
            </p:nvCxnSpPr>
            <p:spPr>
              <a:xfrm>
                <a:off x="1830573" y="3172307"/>
                <a:ext cx="3111321" cy="0"/>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8" name="TextBox 46"/>
              <p:cNvSpPr txBox="1">
                <a:spLocks noChangeArrowheads="1"/>
              </p:cNvSpPr>
              <p:nvPr/>
            </p:nvSpPr>
            <p:spPr bwMode="auto">
              <a:xfrm>
                <a:off x="1387686" y="2972791"/>
                <a:ext cx="423446" cy="369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P</a:t>
                </a:r>
                <a:r>
                  <a:rPr lang="en-US" sz="1800" baseline="-25000"/>
                  <a:t>1</a:t>
                </a:r>
              </a:p>
            </p:txBody>
          </p:sp>
        </p:grpSp>
        <p:sp>
          <p:nvSpPr>
            <p:cNvPr id="36" name="TextBox 44"/>
            <p:cNvSpPr txBox="1">
              <a:spLocks noChangeArrowheads="1"/>
            </p:cNvSpPr>
            <p:nvPr/>
          </p:nvSpPr>
          <p:spPr bwMode="auto">
            <a:xfrm>
              <a:off x="3718693" y="3391549"/>
              <a:ext cx="1107820" cy="702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Long-run</a:t>
              </a:r>
            </a:p>
            <a:p>
              <a:pPr eaLnBrk="1" hangingPunct="1">
                <a:buFontTx/>
                <a:buNone/>
              </a:pPr>
              <a:r>
                <a:rPr lang="en-US" sz="1800"/>
                <a:t>supply</a:t>
              </a:r>
              <a:endParaRPr lang="en-US" sz="1800" baseline="-25000"/>
            </a:p>
          </p:txBody>
        </p:sp>
      </p:grpSp>
      <p:grpSp>
        <p:nvGrpSpPr>
          <p:cNvPr id="39" name="Group 31"/>
          <p:cNvGrpSpPr>
            <a:grpSpLocks/>
          </p:cNvGrpSpPr>
          <p:nvPr/>
        </p:nvGrpSpPr>
        <p:grpSpPr bwMode="auto">
          <a:xfrm>
            <a:off x="4770438" y="3375025"/>
            <a:ext cx="1906587" cy="369888"/>
            <a:chOff x="1387661" y="2972795"/>
            <a:chExt cx="1905840" cy="369787"/>
          </a:xfrm>
        </p:grpSpPr>
        <p:cxnSp>
          <p:nvCxnSpPr>
            <p:cNvPr id="40" name="Straight Connector 39"/>
            <p:cNvCxnSpPr/>
            <p:nvPr/>
          </p:nvCxnSpPr>
          <p:spPr>
            <a:xfrm>
              <a:off x="1831987" y="3172765"/>
              <a:ext cx="1461514"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1" name="TextBox 49"/>
            <p:cNvSpPr txBox="1">
              <a:spLocks noChangeArrowheads="1"/>
            </p:cNvSpPr>
            <p:nvPr/>
          </p:nvSpPr>
          <p:spPr bwMode="auto">
            <a:xfrm>
              <a:off x="1387661" y="2972795"/>
              <a:ext cx="423497" cy="36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P</a:t>
              </a:r>
              <a:r>
                <a:rPr lang="en-US" sz="1800" baseline="-25000"/>
                <a:t>1</a:t>
              </a:r>
            </a:p>
          </p:txBody>
        </p:sp>
      </p:grpSp>
      <p:grpSp>
        <p:nvGrpSpPr>
          <p:cNvPr id="42" name="Group 57"/>
          <p:cNvGrpSpPr>
            <a:grpSpLocks/>
          </p:cNvGrpSpPr>
          <p:nvPr/>
        </p:nvGrpSpPr>
        <p:grpSpPr bwMode="auto">
          <a:xfrm>
            <a:off x="1735138" y="3208338"/>
            <a:ext cx="338137" cy="447675"/>
            <a:chOff x="2552168" y="2743191"/>
            <a:chExt cx="338816" cy="447464"/>
          </a:xfrm>
        </p:grpSpPr>
        <p:sp>
          <p:nvSpPr>
            <p:cNvPr id="43" name="Freeform 183"/>
            <p:cNvSpPr>
              <a:spLocks/>
            </p:cNvSpPr>
            <p:nvPr/>
          </p:nvSpPr>
          <p:spPr bwMode="auto">
            <a:xfrm>
              <a:off x="2618986" y="3053976"/>
              <a:ext cx="146046" cy="136679"/>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TextBox 55"/>
            <p:cNvSpPr txBox="1">
              <a:spLocks noChangeArrowheads="1"/>
            </p:cNvSpPr>
            <p:nvPr/>
          </p:nvSpPr>
          <p:spPr bwMode="auto">
            <a:xfrm>
              <a:off x="2552168" y="2743191"/>
              <a:ext cx="338816" cy="369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A</a:t>
              </a:r>
              <a:endParaRPr lang="en-US" sz="1800" baseline="-25000"/>
            </a:p>
          </p:txBody>
        </p:sp>
      </p:grpSp>
      <p:grpSp>
        <p:nvGrpSpPr>
          <p:cNvPr id="45" name="Group 93"/>
          <p:cNvGrpSpPr>
            <a:grpSpLocks/>
          </p:cNvGrpSpPr>
          <p:nvPr/>
        </p:nvGrpSpPr>
        <p:grpSpPr bwMode="auto">
          <a:xfrm>
            <a:off x="941388" y="1787525"/>
            <a:ext cx="3221037" cy="1158875"/>
            <a:chOff x="831272" y="1938881"/>
            <a:chExt cx="3223082" cy="1160578"/>
          </a:xfrm>
        </p:grpSpPr>
        <p:sp>
          <p:nvSpPr>
            <p:cNvPr id="46" name="TextBox 60"/>
            <p:cNvSpPr txBox="1">
              <a:spLocks noChangeArrowheads="1"/>
            </p:cNvSpPr>
            <p:nvPr/>
          </p:nvSpPr>
          <p:spPr bwMode="auto">
            <a:xfrm>
              <a:off x="831272" y="1938881"/>
              <a:ext cx="3223082" cy="647143"/>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3. But then an increase in demand raises the price…</a:t>
              </a:r>
            </a:p>
          </p:txBody>
        </p:sp>
        <p:cxnSp>
          <p:nvCxnSpPr>
            <p:cNvPr id="47" name="Straight Connector 46"/>
            <p:cNvCxnSpPr/>
            <p:nvPr/>
          </p:nvCxnSpPr>
          <p:spPr>
            <a:xfrm rot="16200000" flipV="1">
              <a:off x="1617373" y="2673530"/>
              <a:ext cx="503977" cy="3478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 name="Group 94"/>
          <p:cNvGrpSpPr>
            <a:grpSpLocks/>
          </p:cNvGrpSpPr>
          <p:nvPr/>
        </p:nvGrpSpPr>
        <p:grpSpPr bwMode="auto">
          <a:xfrm>
            <a:off x="5664200" y="1925638"/>
            <a:ext cx="1898650" cy="1470025"/>
            <a:chOff x="5555197" y="2077864"/>
            <a:chExt cx="1897275" cy="1470112"/>
          </a:xfrm>
        </p:grpSpPr>
        <p:sp>
          <p:nvSpPr>
            <p:cNvPr id="49" name="TextBox 62"/>
            <p:cNvSpPr txBox="1">
              <a:spLocks noChangeArrowheads="1"/>
            </p:cNvSpPr>
            <p:nvPr/>
          </p:nvSpPr>
          <p:spPr bwMode="auto">
            <a:xfrm>
              <a:off x="5555197" y="2077864"/>
              <a:ext cx="1897275" cy="701852"/>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4. …leading to</a:t>
              </a:r>
            </a:p>
            <a:p>
              <a:pPr algn="l" eaLnBrk="1" hangingPunct="1">
                <a:buFontTx/>
                <a:buNone/>
              </a:pPr>
              <a:r>
                <a:rPr lang="en-US" sz="1800"/>
                <a:t>short-run profits.</a:t>
              </a:r>
            </a:p>
          </p:txBody>
        </p:sp>
        <p:cxnSp>
          <p:nvCxnSpPr>
            <p:cNvPr id="50" name="Straight Connector 49"/>
            <p:cNvCxnSpPr/>
            <p:nvPr/>
          </p:nvCxnSpPr>
          <p:spPr>
            <a:xfrm rot="16200000" flipV="1">
              <a:off x="5726232" y="3038467"/>
              <a:ext cx="741407" cy="2776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 name="Group 64"/>
          <p:cNvGrpSpPr>
            <a:grpSpLocks/>
          </p:cNvGrpSpPr>
          <p:nvPr/>
        </p:nvGrpSpPr>
        <p:grpSpPr bwMode="auto">
          <a:xfrm>
            <a:off x="1247775" y="2505075"/>
            <a:ext cx="2460625" cy="2027238"/>
            <a:chOff x="1353795" y="2909455"/>
            <a:chExt cx="2460541" cy="2025863"/>
          </a:xfrm>
        </p:grpSpPr>
        <p:cxnSp>
          <p:nvCxnSpPr>
            <p:cNvPr id="52" name="Straight Connector 51"/>
            <p:cNvCxnSpPr/>
            <p:nvPr/>
          </p:nvCxnSpPr>
          <p:spPr>
            <a:xfrm>
              <a:off x="1353795" y="2909455"/>
              <a:ext cx="2101778" cy="166257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3" name="TextBox 66"/>
            <p:cNvSpPr txBox="1">
              <a:spLocks noChangeArrowheads="1"/>
            </p:cNvSpPr>
            <p:nvPr/>
          </p:nvSpPr>
          <p:spPr bwMode="auto">
            <a:xfrm>
              <a:off x="3378035" y="4566049"/>
              <a:ext cx="436301" cy="36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D</a:t>
              </a:r>
              <a:r>
                <a:rPr lang="en-US" sz="1800" baseline="-25000"/>
                <a:t>2</a:t>
              </a:r>
            </a:p>
          </p:txBody>
        </p:sp>
      </p:grpSp>
      <p:grpSp>
        <p:nvGrpSpPr>
          <p:cNvPr id="54" name="Group 57"/>
          <p:cNvGrpSpPr>
            <a:grpSpLocks/>
          </p:cNvGrpSpPr>
          <p:nvPr/>
        </p:nvGrpSpPr>
        <p:grpSpPr bwMode="auto">
          <a:xfrm>
            <a:off x="2089150" y="2897188"/>
            <a:ext cx="338138" cy="447675"/>
            <a:chOff x="2552175" y="2743191"/>
            <a:chExt cx="338816" cy="447464"/>
          </a:xfrm>
        </p:grpSpPr>
        <p:sp>
          <p:nvSpPr>
            <p:cNvPr id="55" name="Freeform 183"/>
            <p:cNvSpPr>
              <a:spLocks/>
            </p:cNvSpPr>
            <p:nvPr/>
          </p:nvSpPr>
          <p:spPr bwMode="auto">
            <a:xfrm>
              <a:off x="2618986" y="3053976"/>
              <a:ext cx="146046" cy="136679"/>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 name="TextBox 69"/>
            <p:cNvSpPr txBox="1">
              <a:spLocks noChangeArrowheads="1"/>
            </p:cNvSpPr>
            <p:nvPr/>
          </p:nvSpPr>
          <p:spPr bwMode="auto">
            <a:xfrm>
              <a:off x="2552175" y="2743191"/>
              <a:ext cx="338816" cy="369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B</a:t>
              </a:r>
              <a:endParaRPr lang="en-US" sz="1800" baseline="-25000"/>
            </a:p>
          </p:txBody>
        </p:sp>
      </p:grpSp>
      <p:grpSp>
        <p:nvGrpSpPr>
          <p:cNvPr id="57" name="Group 70"/>
          <p:cNvGrpSpPr>
            <a:grpSpLocks/>
          </p:cNvGrpSpPr>
          <p:nvPr/>
        </p:nvGrpSpPr>
        <p:grpSpPr bwMode="auto">
          <a:xfrm>
            <a:off x="2012950" y="3314700"/>
            <a:ext cx="449263" cy="2090738"/>
            <a:chOff x="1786877" y="3457699"/>
            <a:chExt cx="448756" cy="2089175"/>
          </a:xfrm>
        </p:grpSpPr>
        <p:cxnSp>
          <p:nvCxnSpPr>
            <p:cNvPr id="58" name="Straight Connector 57"/>
            <p:cNvCxnSpPr/>
            <p:nvPr/>
          </p:nvCxnSpPr>
          <p:spPr>
            <a:xfrm rot="5400000">
              <a:off x="1140371" y="4323033"/>
              <a:ext cx="1733841" cy="317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TextBox 72"/>
            <p:cNvSpPr txBox="1">
              <a:spLocks noChangeArrowheads="1"/>
            </p:cNvSpPr>
            <p:nvPr/>
          </p:nvSpPr>
          <p:spPr bwMode="auto">
            <a:xfrm>
              <a:off x="1786877" y="5177632"/>
              <a:ext cx="448756" cy="36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Q</a:t>
              </a:r>
              <a:r>
                <a:rPr lang="en-US" sz="1800" baseline="-25000"/>
                <a:t>2</a:t>
              </a:r>
            </a:p>
          </p:txBody>
        </p:sp>
      </p:grpSp>
      <p:grpSp>
        <p:nvGrpSpPr>
          <p:cNvPr id="60" name="Group 76"/>
          <p:cNvGrpSpPr>
            <a:grpSpLocks/>
          </p:cNvGrpSpPr>
          <p:nvPr/>
        </p:nvGrpSpPr>
        <p:grpSpPr bwMode="auto">
          <a:xfrm>
            <a:off x="233363" y="3078163"/>
            <a:ext cx="4416425" cy="369887"/>
            <a:chOff x="124990" y="3230096"/>
            <a:chExt cx="4414926" cy="369788"/>
          </a:xfrm>
        </p:grpSpPr>
        <p:cxnSp>
          <p:nvCxnSpPr>
            <p:cNvPr id="61" name="Straight Connector 60"/>
            <p:cNvCxnSpPr/>
            <p:nvPr/>
          </p:nvCxnSpPr>
          <p:spPr>
            <a:xfrm flipV="1">
              <a:off x="569339" y="3426893"/>
              <a:ext cx="3970577" cy="3174"/>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2" name="TextBox 75"/>
            <p:cNvSpPr txBox="1">
              <a:spLocks noChangeArrowheads="1"/>
            </p:cNvSpPr>
            <p:nvPr/>
          </p:nvSpPr>
          <p:spPr bwMode="auto">
            <a:xfrm>
              <a:off x="124990" y="3230096"/>
              <a:ext cx="423437" cy="36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P</a:t>
              </a:r>
              <a:r>
                <a:rPr lang="en-US" sz="1800" baseline="-25000"/>
                <a:t>2</a:t>
              </a:r>
            </a:p>
          </p:txBody>
        </p:sp>
      </p:grpSp>
      <p:grpSp>
        <p:nvGrpSpPr>
          <p:cNvPr id="63" name="Group 31"/>
          <p:cNvGrpSpPr>
            <a:grpSpLocks/>
          </p:cNvGrpSpPr>
          <p:nvPr/>
        </p:nvGrpSpPr>
        <p:grpSpPr bwMode="auto">
          <a:xfrm>
            <a:off x="4781550" y="3074988"/>
            <a:ext cx="3554413" cy="369887"/>
            <a:chOff x="1387611" y="2972791"/>
            <a:chExt cx="3554481" cy="368059"/>
          </a:xfrm>
        </p:grpSpPr>
        <p:cxnSp>
          <p:nvCxnSpPr>
            <p:cNvPr id="64" name="Straight Connector 63"/>
            <p:cNvCxnSpPr/>
            <p:nvPr/>
          </p:nvCxnSpPr>
          <p:spPr>
            <a:xfrm>
              <a:off x="1830532" y="3171827"/>
              <a:ext cx="3111560" cy="0"/>
            </a:xfrm>
            <a:prstGeom prst="line">
              <a:avLst/>
            </a:prstGeom>
            <a:ln w="57150">
              <a:solidFill>
                <a:srgbClr val="0000B8"/>
              </a:solidFill>
              <a:prstDash val="solid"/>
            </a:ln>
          </p:spPr>
          <p:style>
            <a:lnRef idx="1">
              <a:schemeClr val="accent1"/>
            </a:lnRef>
            <a:fillRef idx="0">
              <a:schemeClr val="accent1"/>
            </a:fillRef>
            <a:effectRef idx="0">
              <a:schemeClr val="accent1"/>
            </a:effectRef>
            <a:fontRef idx="minor">
              <a:schemeClr val="tx1"/>
            </a:fontRef>
          </p:style>
        </p:cxnSp>
        <p:sp>
          <p:nvSpPr>
            <p:cNvPr id="65" name="TextBox 80"/>
            <p:cNvSpPr txBox="1">
              <a:spLocks noChangeArrowheads="1"/>
            </p:cNvSpPr>
            <p:nvPr/>
          </p:nvSpPr>
          <p:spPr bwMode="auto">
            <a:xfrm>
              <a:off x="1387611" y="2972791"/>
              <a:ext cx="423596" cy="368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P</a:t>
              </a:r>
              <a:r>
                <a:rPr lang="en-US" sz="1800" baseline="-25000"/>
                <a:t>2</a:t>
              </a:r>
            </a:p>
          </p:txBody>
        </p:sp>
      </p:grpSp>
      <p:cxnSp>
        <p:nvCxnSpPr>
          <p:cNvPr id="66" name="Straight Connector 65"/>
          <p:cNvCxnSpPr/>
          <p:nvPr/>
        </p:nvCxnSpPr>
        <p:spPr>
          <a:xfrm rot="5400000">
            <a:off x="6878638" y="3386138"/>
            <a:ext cx="261937"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0800000" flipV="1">
            <a:off x="5253038" y="3508375"/>
            <a:ext cx="174625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5260975" y="3300413"/>
            <a:ext cx="1733550" cy="190500"/>
          </a:xfrm>
          <a:prstGeom prst="rect">
            <a:avLst/>
          </a:pr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800">
              <a:solidFill>
                <a:schemeClr val="tx1"/>
              </a:solidFill>
            </a:endParaRPr>
          </a:p>
        </p:txBody>
      </p:sp>
      <p:grpSp>
        <p:nvGrpSpPr>
          <p:cNvPr id="69" name="Group 28"/>
          <p:cNvGrpSpPr>
            <a:grpSpLocks/>
          </p:cNvGrpSpPr>
          <p:nvPr/>
        </p:nvGrpSpPr>
        <p:grpSpPr bwMode="auto">
          <a:xfrm>
            <a:off x="5453063" y="2432050"/>
            <a:ext cx="2692400" cy="2189163"/>
            <a:chOff x="1058890" y="1504165"/>
            <a:chExt cx="2691398" cy="2191039"/>
          </a:xfrm>
        </p:grpSpPr>
        <p:cxnSp>
          <p:nvCxnSpPr>
            <p:cNvPr id="70" name="Straight Connector 69"/>
            <p:cNvCxnSpPr/>
            <p:nvPr/>
          </p:nvCxnSpPr>
          <p:spPr>
            <a:xfrm flipV="1">
              <a:off x="1058890" y="1866425"/>
              <a:ext cx="2113763" cy="18287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30"/>
            <p:cNvSpPr txBox="1">
              <a:spLocks noChangeArrowheads="1"/>
            </p:cNvSpPr>
            <p:nvPr/>
          </p:nvSpPr>
          <p:spPr bwMode="auto">
            <a:xfrm>
              <a:off x="3206733" y="1504165"/>
              <a:ext cx="543555" cy="36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MC</a:t>
              </a:r>
            </a:p>
          </p:txBody>
        </p:sp>
      </p:grpSp>
      <p:grpSp>
        <p:nvGrpSpPr>
          <p:cNvPr id="72" name="Group 14"/>
          <p:cNvGrpSpPr>
            <a:grpSpLocks/>
          </p:cNvGrpSpPr>
          <p:nvPr/>
        </p:nvGrpSpPr>
        <p:grpSpPr bwMode="auto">
          <a:xfrm>
            <a:off x="5489575" y="2460625"/>
            <a:ext cx="3236913" cy="1400175"/>
            <a:chOff x="1769428" y="2446317"/>
            <a:chExt cx="3238149" cy="1401279"/>
          </a:xfrm>
        </p:grpSpPr>
        <p:sp>
          <p:nvSpPr>
            <p:cNvPr id="73" name="Freeform 72"/>
            <p:cNvSpPr/>
            <p:nvPr/>
          </p:nvSpPr>
          <p:spPr>
            <a:xfrm>
              <a:off x="1769428" y="2446317"/>
              <a:ext cx="2766481" cy="1401279"/>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Lst>
              <a:ahLst/>
              <a:cxnLst>
                <a:cxn ang="0">
                  <a:pos x="connsiteX0" y="connsiteY0"/>
                </a:cxn>
                <a:cxn ang="0">
                  <a:pos x="connsiteX1" y="connsiteY1"/>
                </a:cxn>
              </a:cxnLst>
              <a:rect l="l" t="t" r="r" b="b"/>
              <a:pathLst>
                <a:path w="4987636" h="1785258">
                  <a:moveTo>
                    <a:pt x="0" y="0"/>
                  </a:moveTo>
                  <a:cubicBezTo>
                    <a:pt x="1009402" y="1717964"/>
                    <a:pt x="2168182" y="1785258"/>
                    <a:pt x="4987636" y="665018"/>
                  </a:cubicBezTo>
                </a:path>
              </a:pathLst>
            </a:custGeom>
            <a:ln w="38100">
              <a:solidFill>
                <a:srgbClr val="0000B8"/>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800"/>
            </a:p>
          </p:txBody>
        </p:sp>
        <p:sp>
          <p:nvSpPr>
            <p:cNvPr id="74" name="TextBox 27"/>
            <p:cNvSpPr txBox="1">
              <a:spLocks noChangeArrowheads="1"/>
            </p:cNvSpPr>
            <p:nvPr/>
          </p:nvSpPr>
          <p:spPr bwMode="auto">
            <a:xfrm>
              <a:off x="4378167" y="2629415"/>
              <a:ext cx="629410" cy="36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800"/>
                <a:t>ATC</a:t>
              </a:r>
            </a:p>
          </p:txBody>
        </p:sp>
      </p:grpSp>
      <p:sp>
        <p:nvSpPr>
          <p:cNvPr id="75" name="Freeform 183"/>
          <p:cNvSpPr>
            <a:spLocks/>
          </p:cNvSpPr>
          <p:nvPr/>
        </p:nvSpPr>
        <p:spPr bwMode="auto">
          <a:xfrm>
            <a:off x="6931025" y="32051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267820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left)">
                                      <p:cBhvr>
                                        <p:cTn id="10" dur="500"/>
                                        <p:tgtEl>
                                          <p:spTgt spid="24"/>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par>
                                <p:cTn id="15" presetID="2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par>
                                <p:cTn id="22" presetID="22" presetClass="entr" presetSubtype="4"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left)">
                                      <p:cBhvr>
                                        <p:cTn id="28" dur="1000"/>
                                        <p:tgtEl>
                                          <p:spTgt spid="28"/>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left)">
                                      <p:cBhvr>
                                        <p:cTn id="32" dur="1000"/>
                                        <p:tgtEl>
                                          <p:spTgt spid="25"/>
                                        </p:tgtEl>
                                      </p:cBhvr>
                                    </p:animEffect>
                                  </p:childTnLst>
                                </p:cTn>
                              </p:par>
                            </p:childTnLst>
                          </p:cTn>
                        </p:par>
                        <p:par>
                          <p:cTn id="33" fill="hold">
                            <p:stCondLst>
                              <p:cond delay="3500"/>
                            </p:stCondLst>
                            <p:childTnLst>
                              <p:par>
                                <p:cTn id="34" presetID="22" presetClass="entr" presetSubtype="8" fill="hold" nodeType="afterEffect">
                                  <p:stCondLst>
                                    <p:cond delay="0"/>
                                  </p:stCondLst>
                                  <p:childTnLst>
                                    <p:set>
                                      <p:cBhvr>
                                        <p:cTn id="35" dur="1" fill="hold">
                                          <p:stCondLst>
                                            <p:cond delay="0"/>
                                          </p:stCondLst>
                                        </p:cTn>
                                        <p:tgtEl>
                                          <p:spTgt spid="42"/>
                                        </p:tgtEl>
                                        <p:attrNameLst>
                                          <p:attrName>style.visibility</p:attrName>
                                        </p:attrNameLst>
                                      </p:cBhvr>
                                      <p:to>
                                        <p:strVal val="visible"/>
                                      </p:to>
                                    </p:set>
                                    <p:animEffect transition="in" filter="wipe(left)">
                                      <p:cBhvr>
                                        <p:cTn id="36" dur="500"/>
                                        <p:tgtEl>
                                          <p:spTgt spid="42"/>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left)">
                                      <p:cBhvr>
                                        <p:cTn id="40" dur="1000"/>
                                        <p:tgtEl>
                                          <p:spTgt spid="34"/>
                                        </p:tgtEl>
                                      </p:cBhvr>
                                    </p:animEffect>
                                  </p:childTnLst>
                                </p:cTn>
                              </p:par>
                            </p:childTnLst>
                          </p:cTn>
                        </p:par>
                        <p:par>
                          <p:cTn id="41" fill="hold">
                            <p:stCondLst>
                              <p:cond delay="5000"/>
                            </p:stCondLst>
                            <p:childTnLst>
                              <p:par>
                                <p:cTn id="42" presetID="22" presetClass="entr" presetSubtype="1" fill="hold" nodeType="after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ipe(up)">
                                      <p:cBhvr>
                                        <p:cTn id="44" dur="500"/>
                                        <p:tgtEl>
                                          <p:spTgt spid="31"/>
                                        </p:tgtEl>
                                      </p:cBhvr>
                                    </p:animEffect>
                                  </p:childTnLst>
                                </p:cTn>
                              </p:par>
                            </p:childTnLst>
                          </p:cTn>
                        </p:par>
                        <p:par>
                          <p:cTn id="45" fill="hold">
                            <p:stCondLst>
                              <p:cond delay="5500"/>
                            </p:stCondLst>
                            <p:childTnLst>
                              <p:par>
                                <p:cTn id="46" presetID="22" presetClass="entr" presetSubtype="8" fill="hold" nodeType="afterEffect">
                                  <p:stCondLst>
                                    <p:cond delay="0"/>
                                  </p:stCondLst>
                                  <p:childTnLst>
                                    <p:set>
                                      <p:cBhvr>
                                        <p:cTn id="47" dur="1" fill="hold">
                                          <p:stCondLst>
                                            <p:cond delay="0"/>
                                          </p:stCondLst>
                                        </p:cTn>
                                        <p:tgtEl>
                                          <p:spTgt spid="72"/>
                                        </p:tgtEl>
                                        <p:attrNameLst>
                                          <p:attrName>style.visibility</p:attrName>
                                        </p:attrNameLst>
                                      </p:cBhvr>
                                      <p:to>
                                        <p:strVal val="visible"/>
                                      </p:to>
                                    </p:set>
                                    <p:animEffect transition="in" filter="wipe(left)">
                                      <p:cBhvr>
                                        <p:cTn id="48" dur="1000"/>
                                        <p:tgtEl>
                                          <p:spTgt spid="72"/>
                                        </p:tgtEl>
                                      </p:cBhvr>
                                    </p:animEffect>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69"/>
                                        </p:tgtEl>
                                        <p:attrNameLst>
                                          <p:attrName>style.visibility</p:attrName>
                                        </p:attrNameLst>
                                      </p:cBhvr>
                                      <p:to>
                                        <p:strVal val="visible"/>
                                      </p:to>
                                    </p:set>
                                    <p:animEffect transition="in" filter="wipe(left)">
                                      <p:cBhvr>
                                        <p:cTn id="52" dur="1000"/>
                                        <p:tgtEl>
                                          <p:spTgt spid="69"/>
                                        </p:tgtEl>
                                      </p:cBhvr>
                                    </p:animEffect>
                                  </p:childTnLst>
                                </p:cTn>
                              </p:par>
                            </p:childTnLst>
                          </p:cTn>
                        </p:par>
                        <p:par>
                          <p:cTn id="53" fill="hold">
                            <p:stCondLst>
                              <p:cond delay="7500"/>
                            </p:stCondLst>
                            <p:childTnLst>
                              <p:par>
                                <p:cTn id="54" presetID="22" presetClass="entr" presetSubtype="8" fill="hold"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left)">
                                      <p:cBhvr>
                                        <p:cTn id="56" dur="1000"/>
                                        <p:tgtEl>
                                          <p:spTgt spid="39"/>
                                        </p:tgtEl>
                                      </p:cBhvr>
                                    </p:animEffect>
                                  </p:childTnLst>
                                </p:cTn>
                              </p:par>
                            </p:childTnLst>
                          </p:cTn>
                        </p:par>
                        <p:par>
                          <p:cTn id="57" fill="hold">
                            <p:stCondLst>
                              <p:cond delay="8500"/>
                            </p:stCondLst>
                            <p:childTnLst>
                              <p:par>
                                <p:cTn id="58" presetID="22" presetClass="entr" presetSubtype="8" fill="hold" nodeType="afterEffect">
                                  <p:stCondLst>
                                    <p:cond delay="1000"/>
                                  </p:stCondLst>
                                  <p:childTnLst>
                                    <p:set>
                                      <p:cBhvr>
                                        <p:cTn id="59" dur="1" fill="hold">
                                          <p:stCondLst>
                                            <p:cond delay="0"/>
                                          </p:stCondLst>
                                        </p:cTn>
                                        <p:tgtEl>
                                          <p:spTgt spid="51"/>
                                        </p:tgtEl>
                                        <p:attrNameLst>
                                          <p:attrName>style.visibility</p:attrName>
                                        </p:attrNameLst>
                                      </p:cBhvr>
                                      <p:to>
                                        <p:strVal val="visible"/>
                                      </p:to>
                                    </p:set>
                                    <p:animEffect transition="in" filter="wipe(left)">
                                      <p:cBhvr>
                                        <p:cTn id="60" dur="1000"/>
                                        <p:tgtEl>
                                          <p:spTgt spid="51"/>
                                        </p:tgtEl>
                                      </p:cBhvr>
                                    </p:animEffect>
                                  </p:childTnLst>
                                </p:cTn>
                              </p:par>
                            </p:childTnLst>
                          </p:cTn>
                        </p:par>
                        <p:par>
                          <p:cTn id="61" fill="hold">
                            <p:stCondLst>
                              <p:cond delay="10500"/>
                            </p:stCondLst>
                            <p:childTnLst>
                              <p:par>
                                <p:cTn id="62" presetID="22" presetClass="entr" presetSubtype="8" fill="hold"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wipe(left)">
                                      <p:cBhvr>
                                        <p:cTn id="64" dur="500"/>
                                        <p:tgtEl>
                                          <p:spTgt spid="54"/>
                                        </p:tgtEl>
                                      </p:cBhvr>
                                    </p:animEffect>
                                  </p:childTnLst>
                                </p:cTn>
                              </p:par>
                            </p:childTnLst>
                          </p:cTn>
                        </p:par>
                        <p:par>
                          <p:cTn id="65" fill="hold">
                            <p:stCondLst>
                              <p:cond delay="11000"/>
                            </p:stCondLst>
                            <p:childTnLst>
                              <p:par>
                                <p:cTn id="66" presetID="22" presetClass="entr" presetSubtype="8" fill="hold" nodeType="after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wipe(left)">
                                      <p:cBhvr>
                                        <p:cTn id="68" dur="500"/>
                                        <p:tgtEl>
                                          <p:spTgt spid="60"/>
                                        </p:tgtEl>
                                      </p:cBhvr>
                                    </p:animEffect>
                                  </p:childTnLst>
                                </p:cTn>
                              </p:par>
                            </p:childTnLst>
                          </p:cTn>
                        </p:par>
                        <p:par>
                          <p:cTn id="69" fill="hold">
                            <p:stCondLst>
                              <p:cond delay="11500"/>
                            </p:stCondLst>
                            <p:childTnLst>
                              <p:par>
                                <p:cTn id="70" presetID="22" presetClass="entr" presetSubtype="1"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up)">
                                      <p:cBhvr>
                                        <p:cTn id="72" dur="500"/>
                                        <p:tgtEl>
                                          <p:spTgt spid="57"/>
                                        </p:tgtEl>
                                      </p:cBhvr>
                                    </p:animEffect>
                                  </p:childTnLst>
                                </p:cTn>
                              </p:par>
                            </p:childTnLst>
                          </p:cTn>
                        </p:par>
                        <p:par>
                          <p:cTn id="73" fill="hold">
                            <p:stCondLst>
                              <p:cond delay="12000"/>
                            </p:stCondLst>
                            <p:childTnLst>
                              <p:par>
                                <p:cTn id="74" presetID="22" presetClass="entr" presetSubtype="8" fill="hold" nodeType="afterEffect">
                                  <p:stCondLst>
                                    <p:cond delay="0"/>
                                  </p:stCondLst>
                                  <p:childTnLst>
                                    <p:set>
                                      <p:cBhvr>
                                        <p:cTn id="75" dur="1" fill="hold">
                                          <p:stCondLst>
                                            <p:cond delay="0"/>
                                          </p:stCondLst>
                                        </p:cTn>
                                        <p:tgtEl>
                                          <p:spTgt spid="45"/>
                                        </p:tgtEl>
                                        <p:attrNameLst>
                                          <p:attrName>style.visibility</p:attrName>
                                        </p:attrNameLst>
                                      </p:cBhvr>
                                      <p:to>
                                        <p:strVal val="visible"/>
                                      </p:to>
                                    </p:set>
                                    <p:animEffect transition="in" filter="wipe(left)">
                                      <p:cBhvr>
                                        <p:cTn id="76" dur="500"/>
                                        <p:tgtEl>
                                          <p:spTgt spid="45"/>
                                        </p:tgtEl>
                                      </p:cBhvr>
                                    </p:animEffect>
                                  </p:childTnLst>
                                </p:cTn>
                              </p:par>
                            </p:childTnLst>
                          </p:cTn>
                        </p:par>
                        <p:par>
                          <p:cTn id="77" fill="hold">
                            <p:stCondLst>
                              <p:cond delay="12500"/>
                            </p:stCondLst>
                            <p:childTnLst>
                              <p:par>
                                <p:cTn id="78" presetID="22" presetClass="entr" presetSubtype="8" fill="hold" nodeType="afterEffect">
                                  <p:stCondLst>
                                    <p:cond delay="0"/>
                                  </p:stCondLst>
                                  <p:childTnLst>
                                    <p:set>
                                      <p:cBhvr>
                                        <p:cTn id="79" dur="1" fill="hold">
                                          <p:stCondLst>
                                            <p:cond delay="0"/>
                                          </p:stCondLst>
                                        </p:cTn>
                                        <p:tgtEl>
                                          <p:spTgt spid="63"/>
                                        </p:tgtEl>
                                        <p:attrNameLst>
                                          <p:attrName>style.visibility</p:attrName>
                                        </p:attrNameLst>
                                      </p:cBhvr>
                                      <p:to>
                                        <p:strVal val="visible"/>
                                      </p:to>
                                    </p:set>
                                    <p:animEffect transition="in" filter="wipe(left)">
                                      <p:cBhvr>
                                        <p:cTn id="80" dur="1000"/>
                                        <p:tgtEl>
                                          <p:spTgt spid="63"/>
                                        </p:tgtEl>
                                      </p:cBhvr>
                                    </p:animEffect>
                                  </p:childTnLst>
                                </p:cTn>
                              </p:par>
                            </p:childTnLst>
                          </p:cTn>
                        </p:par>
                        <p:par>
                          <p:cTn id="81" fill="hold">
                            <p:stCondLst>
                              <p:cond delay="13500"/>
                            </p:stCondLst>
                            <p:childTnLst>
                              <p:par>
                                <p:cTn id="82" presetID="22" presetClass="entr" presetSubtype="8" fill="hold" grpId="0" nodeType="afterEffect">
                                  <p:stCondLst>
                                    <p:cond delay="0"/>
                                  </p:stCondLst>
                                  <p:childTnLst>
                                    <p:set>
                                      <p:cBhvr>
                                        <p:cTn id="83" dur="1" fill="hold">
                                          <p:stCondLst>
                                            <p:cond delay="0"/>
                                          </p:stCondLst>
                                        </p:cTn>
                                        <p:tgtEl>
                                          <p:spTgt spid="75"/>
                                        </p:tgtEl>
                                        <p:attrNameLst>
                                          <p:attrName>style.visibility</p:attrName>
                                        </p:attrNameLst>
                                      </p:cBhvr>
                                      <p:to>
                                        <p:strVal val="visible"/>
                                      </p:to>
                                    </p:set>
                                    <p:animEffect transition="in" filter="wipe(left)">
                                      <p:cBhvr>
                                        <p:cTn id="84" dur="500"/>
                                        <p:tgtEl>
                                          <p:spTgt spid="75"/>
                                        </p:tgtEl>
                                      </p:cBhvr>
                                    </p:animEffect>
                                  </p:childTnLst>
                                </p:cTn>
                              </p:par>
                            </p:childTnLst>
                          </p:cTn>
                        </p:par>
                        <p:par>
                          <p:cTn id="85" fill="hold">
                            <p:stCondLst>
                              <p:cond delay="14000"/>
                            </p:stCondLst>
                            <p:childTnLst>
                              <p:par>
                                <p:cTn id="86" presetID="22" presetClass="entr" presetSubtype="8" fill="hold" nodeType="afterEffect">
                                  <p:stCondLst>
                                    <p:cond delay="0"/>
                                  </p:stCondLst>
                                  <p:childTnLst>
                                    <p:set>
                                      <p:cBhvr>
                                        <p:cTn id="87" dur="1" fill="hold">
                                          <p:stCondLst>
                                            <p:cond delay="0"/>
                                          </p:stCondLst>
                                        </p:cTn>
                                        <p:tgtEl>
                                          <p:spTgt spid="66"/>
                                        </p:tgtEl>
                                        <p:attrNameLst>
                                          <p:attrName>style.visibility</p:attrName>
                                        </p:attrNameLst>
                                      </p:cBhvr>
                                      <p:to>
                                        <p:strVal val="visible"/>
                                      </p:to>
                                    </p:set>
                                    <p:animEffect transition="in" filter="wipe(left)">
                                      <p:cBhvr>
                                        <p:cTn id="88" dur="500"/>
                                        <p:tgtEl>
                                          <p:spTgt spid="66"/>
                                        </p:tgtEl>
                                      </p:cBhvr>
                                    </p:animEffect>
                                  </p:childTnLst>
                                </p:cTn>
                              </p:par>
                            </p:childTnLst>
                          </p:cTn>
                        </p:par>
                        <p:par>
                          <p:cTn id="89" fill="hold">
                            <p:stCondLst>
                              <p:cond delay="14500"/>
                            </p:stCondLst>
                            <p:childTnLst>
                              <p:par>
                                <p:cTn id="90" presetID="22" presetClass="entr" presetSubtype="2" fill="hold" nodeType="afterEffect">
                                  <p:stCondLst>
                                    <p:cond delay="0"/>
                                  </p:stCondLst>
                                  <p:childTnLst>
                                    <p:set>
                                      <p:cBhvr>
                                        <p:cTn id="91" dur="1" fill="hold">
                                          <p:stCondLst>
                                            <p:cond delay="0"/>
                                          </p:stCondLst>
                                        </p:cTn>
                                        <p:tgtEl>
                                          <p:spTgt spid="67"/>
                                        </p:tgtEl>
                                        <p:attrNameLst>
                                          <p:attrName>style.visibility</p:attrName>
                                        </p:attrNameLst>
                                      </p:cBhvr>
                                      <p:to>
                                        <p:strVal val="visible"/>
                                      </p:to>
                                    </p:set>
                                    <p:animEffect transition="in" filter="wipe(right)">
                                      <p:cBhvr>
                                        <p:cTn id="92" dur="500"/>
                                        <p:tgtEl>
                                          <p:spTgt spid="67"/>
                                        </p:tgtEl>
                                      </p:cBhvr>
                                    </p:animEffect>
                                  </p:childTnLst>
                                </p:cTn>
                              </p:par>
                            </p:childTnLst>
                          </p:cTn>
                        </p:par>
                        <p:par>
                          <p:cTn id="93" fill="hold">
                            <p:stCondLst>
                              <p:cond delay="15000"/>
                            </p:stCondLst>
                            <p:childTnLst>
                              <p:par>
                                <p:cTn id="94" presetID="22" presetClass="entr" presetSubtype="8" fill="hold" grpId="0" nodeType="after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wipe(left)">
                                      <p:cBhvr>
                                        <p:cTn id="96" dur="500"/>
                                        <p:tgtEl>
                                          <p:spTgt spid="68"/>
                                        </p:tgtEl>
                                      </p:cBhvr>
                                    </p:animEffect>
                                  </p:childTnLst>
                                </p:cTn>
                              </p:par>
                            </p:childTnLst>
                          </p:cTn>
                        </p:par>
                        <p:par>
                          <p:cTn id="97" fill="hold">
                            <p:stCondLst>
                              <p:cond delay="15500"/>
                            </p:stCondLst>
                            <p:childTnLst>
                              <p:par>
                                <p:cTn id="98" presetID="22" presetClass="entr" presetSubtype="8" fill="hold" nodeType="afterEffect">
                                  <p:stCondLst>
                                    <p:cond delay="0"/>
                                  </p:stCondLst>
                                  <p:childTnLst>
                                    <p:set>
                                      <p:cBhvr>
                                        <p:cTn id="99" dur="1" fill="hold">
                                          <p:stCondLst>
                                            <p:cond delay="0"/>
                                          </p:stCondLst>
                                        </p:cTn>
                                        <p:tgtEl>
                                          <p:spTgt spid="48"/>
                                        </p:tgtEl>
                                        <p:attrNameLst>
                                          <p:attrName>style.visibility</p:attrName>
                                        </p:attrNameLst>
                                      </p:cBhvr>
                                      <p:to>
                                        <p:strVal val="visible"/>
                                      </p:to>
                                    </p:set>
                                    <p:animEffect transition="in" filter="wipe(left)">
                                      <p:cBhvr>
                                        <p:cTn id="100" dur="500"/>
                                        <p:tgtEl>
                                          <p:spTgt spid="48"/>
                                        </p:tgtEl>
                                      </p:cBhvr>
                                    </p:animEffect>
                                  </p:childTnLst>
                                </p:cTn>
                              </p:par>
                            </p:childTnLst>
                          </p:cTn>
                        </p:par>
                        <p:par>
                          <p:cTn id="101" fill="hold">
                            <p:stCondLst>
                              <p:cond delay="16000"/>
                            </p:stCondLst>
                            <p:childTnLst>
                              <p:par>
                                <p:cTn id="102" presetID="22" presetClass="entr" presetSubtype="8" fill="hold" grpId="0" nodeType="after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wipe(left)">
                                      <p:cBhvr>
                                        <p:cTn id="10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4" grpId="0"/>
      <p:bldP spid="68" grpId="0" animBg="1"/>
      <p:bldP spid="7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Run Response</a:t>
            </a:r>
            <a:endParaRPr lang="en-US" dirty="0"/>
          </a:p>
        </p:txBody>
      </p:sp>
      <p:grpSp>
        <p:nvGrpSpPr>
          <p:cNvPr id="4" name="Group 4"/>
          <p:cNvGrpSpPr>
            <a:grpSpLocks/>
          </p:cNvGrpSpPr>
          <p:nvPr/>
        </p:nvGrpSpPr>
        <p:grpSpPr bwMode="auto">
          <a:xfrm>
            <a:off x="4889500" y="1776412"/>
            <a:ext cx="3856038" cy="3370263"/>
            <a:chOff x="1438341" y="1284723"/>
            <a:chExt cx="3855679" cy="3371197"/>
          </a:xfrm>
        </p:grpSpPr>
        <p:sp>
          <p:nvSpPr>
            <p:cNvPr id="5" name="Rectangle 4"/>
            <p:cNvSpPr/>
            <p:nvPr/>
          </p:nvSpPr>
          <p:spPr>
            <a:xfrm>
              <a:off x="1828830" y="1637246"/>
              <a:ext cx="3465190" cy="30059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Tx/>
                <a:buNone/>
                <a:defRPr/>
              </a:pPr>
              <a:endParaRPr lang="en-US" sz="1800" dirty="0">
                <a:solidFill>
                  <a:schemeClr val="tx1"/>
                </a:solidFill>
              </a:endParaRPr>
            </a:p>
          </p:txBody>
        </p:sp>
        <p:grpSp>
          <p:nvGrpSpPr>
            <p:cNvPr id="6" name="Group 16"/>
            <p:cNvGrpSpPr>
              <a:grpSpLocks/>
            </p:cNvGrpSpPr>
            <p:nvPr/>
          </p:nvGrpSpPr>
          <p:grpSpPr bwMode="auto">
            <a:xfrm>
              <a:off x="1438341" y="1284723"/>
              <a:ext cx="710583" cy="3371197"/>
              <a:chOff x="1438341" y="1284723"/>
              <a:chExt cx="710583" cy="3371197"/>
            </a:xfrm>
          </p:grpSpPr>
          <p:cxnSp>
            <p:nvCxnSpPr>
              <p:cNvPr id="7" name="Straight Connector 6"/>
              <p:cNvCxnSpPr/>
              <p:nvPr/>
            </p:nvCxnSpPr>
            <p:spPr>
              <a:xfrm rot="5400000">
                <a:off x="290914" y="3129116"/>
                <a:ext cx="305360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8"/>
              <p:cNvSpPr txBox="1">
                <a:spLocks noChangeArrowheads="1"/>
              </p:cNvSpPr>
              <p:nvPr/>
            </p:nvSpPr>
            <p:spPr bwMode="auto">
              <a:xfrm>
                <a:off x="1438341" y="1284723"/>
                <a:ext cx="710583" cy="3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Price</a:t>
                </a:r>
              </a:p>
            </p:txBody>
          </p:sp>
        </p:grpSp>
      </p:grpSp>
      <p:grpSp>
        <p:nvGrpSpPr>
          <p:cNvPr id="9" name="Group 9"/>
          <p:cNvGrpSpPr>
            <a:grpSpLocks/>
          </p:cNvGrpSpPr>
          <p:nvPr/>
        </p:nvGrpSpPr>
        <p:grpSpPr bwMode="auto">
          <a:xfrm>
            <a:off x="142875" y="1776412"/>
            <a:ext cx="4033838" cy="3360738"/>
            <a:chOff x="1277668" y="1297171"/>
            <a:chExt cx="4033969" cy="3358749"/>
          </a:xfrm>
        </p:grpSpPr>
        <p:sp>
          <p:nvSpPr>
            <p:cNvPr id="10" name="Rectangle 9"/>
            <p:cNvSpPr/>
            <p:nvPr/>
          </p:nvSpPr>
          <p:spPr>
            <a:xfrm>
              <a:off x="1830136" y="1639868"/>
              <a:ext cx="3481501" cy="300335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Tx/>
                <a:buNone/>
                <a:defRPr/>
              </a:pPr>
              <a:endParaRPr lang="en-US" sz="1800" dirty="0">
                <a:solidFill>
                  <a:schemeClr val="tx1"/>
                </a:solidFill>
              </a:endParaRPr>
            </a:p>
          </p:txBody>
        </p:sp>
        <p:grpSp>
          <p:nvGrpSpPr>
            <p:cNvPr id="11" name="Group 16"/>
            <p:cNvGrpSpPr>
              <a:grpSpLocks/>
            </p:cNvGrpSpPr>
            <p:nvPr/>
          </p:nvGrpSpPr>
          <p:grpSpPr bwMode="auto">
            <a:xfrm>
              <a:off x="1277668" y="1297171"/>
              <a:ext cx="710526" cy="3358749"/>
              <a:chOff x="1277668" y="1297171"/>
              <a:chExt cx="710526" cy="3358749"/>
            </a:xfrm>
          </p:grpSpPr>
          <p:cxnSp>
            <p:nvCxnSpPr>
              <p:cNvPr id="12" name="Straight Connector 11"/>
              <p:cNvCxnSpPr/>
              <p:nvPr/>
            </p:nvCxnSpPr>
            <p:spPr>
              <a:xfrm rot="5400000">
                <a:off x="291164" y="3129649"/>
                <a:ext cx="305254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8"/>
              <p:cNvSpPr txBox="1">
                <a:spLocks noChangeArrowheads="1"/>
              </p:cNvSpPr>
              <p:nvPr/>
            </p:nvSpPr>
            <p:spPr bwMode="auto">
              <a:xfrm>
                <a:off x="1277668" y="1297171"/>
                <a:ext cx="710526" cy="369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Price</a:t>
                </a:r>
              </a:p>
            </p:txBody>
          </p:sp>
        </p:grpSp>
      </p:grpSp>
      <p:sp>
        <p:nvSpPr>
          <p:cNvPr id="14" name="TextBox 13"/>
          <p:cNvSpPr txBox="1">
            <a:spLocks noChangeArrowheads="1"/>
          </p:cNvSpPr>
          <p:nvPr/>
        </p:nvSpPr>
        <p:spPr bwMode="auto">
          <a:xfrm>
            <a:off x="82550" y="5767387"/>
            <a:ext cx="89789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200" dirty="0"/>
              <a:t>This entry shifts the short-run supply curve to the right from S</a:t>
            </a:r>
            <a:r>
              <a:rPr lang="en-US" sz="1200" baseline="-25000" dirty="0"/>
              <a:t>1</a:t>
            </a:r>
            <a:r>
              <a:rPr lang="en-US" sz="1200" dirty="0"/>
              <a:t> to S</a:t>
            </a:r>
            <a:r>
              <a:rPr lang="en-US" sz="1200" baseline="-25000" dirty="0"/>
              <a:t>2</a:t>
            </a:r>
            <a:r>
              <a:rPr lang="en-US" sz="1200" dirty="0"/>
              <a:t>, as shown in panel (c). In the new long-run equilibrium, point C, price has returned to P</a:t>
            </a:r>
            <a:r>
              <a:rPr lang="en-US" sz="1200" baseline="-25000" dirty="0"/>
              <a:t>1</a:t>
            </a:r>
            <a:r>
              <a:rPr lang="en-US" sz="1200" dirty="0"/>
              <a:t> but the quantity sold has increased to Q</a:t>
            </a:r>
            <a:r>
              <a:rPr lang="en-US" sz="1200" baseline="-25000" dirty="0"/>
              <a:t>3</a:t>
            </a:r>
            <a:r>
              <a:rPr lang="en-US" sz="1200" dirty="0"/>
              <a:t>. Profits are again zero, price is back to the minimum of average total cost, but the market has more firms to satisfy the greater demand.</a:t>
            </a:r>
          </a:p>
        </p:txBody>
      </p:sp>
      <p:grpSp>
        <p:nvGrpSpPr>
          <p:cNvPr id="15" name="Group 15"/>
          <p:cNvGrpSpPr>
            <a:grpSpLocks/>
          </p:cNvGrpSpPr>
          <p:nvPr/>
        </p:nvGrpSpPr>
        <p:grpSpPr bwMode="auto">
          <a:xfrm>
            <a:off x="538163" y="5132387"/>
            <a:ext cx="3711575" cy="727075"/>
            <a:chOff x="1672441" y="4652311"/>
            <a:chExt cx="3711922" cy="726468"/>
          </a:xfrm>
        </p:grpSpPr>
        <p:cxnSp>
          <p:nvCxnSpPr>
            <p:cNvPr id="16" name="Straight Connector 15"/>
            <p:cNvCxnSpPr/>
            <p:nvPr/>
          </p:nvCxnSpPr>
          <p:spPr>
            <a:xfrm flipV="1">
              <a:off x="1816917" y="4652311"/>
              <a:ext cx="3507116" cy="31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7"/>
            <p:cNvSpPr txBox="1">
              <a:spLocks noChangeArrowheads="1"/>
            </p:cNvSpPr>
            <p:nvPr/>
          </p:nvSpPr>
          <p:spPr bwMode="auto">
            <a:xfrm>
              <a:off x="4276605" y="4676905"/>
              <a:ext cx="1107758" cy="701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Quantity</a:t>
              </a:r>
            </a:p>
            <a:p>
              <a:pPr algn="l" eaLnBrk="1" hangingPunct="1">
                <a:buFontTx/>
                <a:buNone/>
              </a:pPr>
              <a:r>
                <a:rPr lang="en-US" sz="1800"/>
                <a:t>(market) </a:t>
              </a:r>
            </a:p>
          </p:txBody>
        </p:sp>
        <p:sp>
          <p:nvSpPr>
            <p:cNvPr id="18" name="TextBox 18"/>
            <p:cNvSpPr txBox="1">
              <a:spLocks noChangeArrowheads="1"/>
            </p:cNvSpPr>
            <p:nvPr/>
          </p:nvSpPr>
          <p:spPr bwMode="auto">
            <a:xfrm>
              <a:off x="1672441" y="4665028"/>
              <a:ext cx="312839" cy="369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0</a:t>
              </a:r>
            </a:p>
          </p:txBody>
        </p:sp>
      </p:grpSp>
      <p:sp>
        <p:nvSpPr>
          <p:cNvPr id="19" name="TextBox 18"/>
          <p:cNvSpPr txBox="1">
            <a:spLocks noChangeArrowheads="1"/>
          </p:cNvSpPr>
          <p:nvPr/>
        </p:nvSpPr>
        <p:spPr bwMode="auto">
          <a:xfrm>
            <a:off x="1619250" y="1546225"/>
            <a:ext cx="1130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b="1"/>
              <a:t>Market</a:t>
            </a:r>
          </a:p>
        </p:txBody>
      </p:sp>
      <p:grpSp>
        <p:nvGrpSpPr>
          <p:cNvPr id="20" name="Group 20"/>
          <p:cNvGrpSpPr>
            <a:grpSpLocks/>
          </p:cNvGrpSpPr>
          <p:nvPr/>
        </p:nvGrpSpPr>
        <p:grpSpPr bwMode="auto">
          <a:xfrm>
            <a:off x="5124450" y="5145087"/>
            <a:ext cx="3716338" cy="711200"/>
            <a:chOff x="1672441" y="4655130"/>
            <a:chExt cx="3717981" cy="710875"/>
          </a:xfrm>
        </p:grpSpPr>
        <p:cxnSp>
          <p:nvCxnSpPr>
            <p:cNvPr id="21" name="Straight Connector 20"/>
            <p:cNvCxnSpPr/>
            <p:nvPr/>
          </p:nvCxnSpPr>
          <p:spPr>
            <a:xfrm>
              <a:off x="1816968" y="4655130"/>
              <a:ext cx="348610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2"/>
            <p:cNvSpPr txBox="1">
              <a:spLocks noChangeArrowheads="1"/>
            </p:cNvSpPr>
            <p:nvPr/>
          </p:nvSpPr>
          <p:spPr bwMode="auto">
            <a:xfrm>
              <a:off x="4346383" y="4665029"/>
              <a:ext cx="1044039" cy="700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Quantity</a:t>
              </a:r>
            </a:p>
            <a:p>
              <a:pPr algn="l" eaLnBrk="1" hangingPunct="1">
                <a:buFontTx/>
                <a:buNone/>
              </a:pPr>
              <a:r>
                <a:rPr lang="en-US" sz="1800"/>
                <a:t>(firm) </a:t>
              </a:r>
            </a:p>
          </p:txBody>
        </p:sp>
        <p:sp>
          <p:nvSpPr>
            <p:cNvPr id="23" name="TextBox 23"/>
            <p:cNvSpPr txBox="1">
              <a:spLocks noChangeArrowheads="1"/>
            </p:cNvSpPr>
            <p:nvPr/>
          </p:nvSpPr>
          <p:spPr bwMode="auto">
            <a:xfrm>
              <a:off x="1672441" y="4665029"/>
              <a:ext cx="312955" cy="36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0</a:t>
              </a:r>
            </a:p>
          </p:txBody>
        </p:sp>
      </p:grpSp>
      <p:sp>
        <p:nvSpPr>
          <p:cNvPr id="24" name="TextBox 23"/>
          <p:cNvSpPr txBox="1">
            <a:spLocks noChangeArrowheads="1"/>
          </p:cNvSpPr>
          <p:nvPr/>
        </p:nvSpPr>
        <p:spPr bwMode="auto">
          <a:xfrm>
            <a:off x="6278563" y="1546225"/>
            <a:ext cx="769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b="1"/>
              <a:t>Firm</a:t>
            </a:r>
          </a:p>
        </p:txBody>
      </p:sp>
      <p:grpSp>
        <p:nvGrpSpPr>
          <p:cNvPr id="26" name="Group 26"/>
          <p:cNvGrpSpPr>
            <a:grpSpLocks/>
          </p:cNvGrpSpPr>
          <p:nvPr/>
        </p:nvGrpSpPr>
        <p:grpSpPr bwMode="auto">
          <a:xfrm>
            <a:off x="873125" y="2638425"/>
            <a:ext cx="2451100" cy="1868487"/>
            <a:chOff x="1353795" y="2667975"/>
            <a:chExt cx="2452422" cy="1868399"/>
          </a:xfrm>
        </p:grpSpPr>
        <p:cxnSp>
          <p:nvCxnSpPr>
            <p:cNvPr id="27" name="Straight Connector 26"/>
            <p:cNvCxnSpPr/>
            <p:nvPr/>
          </p:nvCxnSpPr>
          <p:spPr>
            <a:xfrm flipV="1">
              <a:off x="1353795" y="2980697"/>
              <a:ext cx="1994975" cy="1555677"/>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sp>
          <p:nvSpPr>
            <p:cNvPr id="28" name="TextBox 28"/>
            <p:cNvSpPr txBox="1">
              <a:spLocks noChangeArrowheads="1"/>
            </p:cNvSpPr>
            <p:nvPr/>
          </p:nvSpPr>
          <p:spPr bwMode="auto">
            <a:xfrm>
              <a:off x="3382546" y="2667975"/>
              <a:ext cx="423671" cy="369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S</a:t>
              </a:r>
              <a:r>
                <a:rPr lang="en-US" sz="1800" baseline="-25000"/>
                <a:t>1</a:t>
              </a:r>
            </a:p>
          </p:txBody>
        </p:sp>
      </p:grpSp>
      <p:grpSp>
        <p:nvGrpSpPr>
          <p:cNvPr id="29" name="Group 29"/>
          <p:cNvGrpSpPr>
            <a:grpSpLocks/>
          </p:cNvGrpSpPr>
          <p:nvPr/>
        </p:nvGrpSpPr>
        <p:grpSpPr bwMode="auto">
          <a:xfrm>
            <a:off x="873125" y="2879725"/>
            <a:ext cx="2474913" cy="2027237"/>
            <a:chOff x="1353795" y="2909455"/>
            <a:chExt cx="2474948" cy="2025863"/>
          </a:xfrm>
        </p:grpSpPr>
        <p:cxnSp>
          <p:nvCxnSpPr>
            <p:cNvPr id="30" name="Straight Connector 29"/>
            <p:cNvCxnSpPr/>
            <p:nvPr/>
          </p:nvCxnSpPr>
          <p:spPr>
            <a:xfrm>
              <a:off x="1353795" y="2909455"/>
              <a:ext cx="2101880" cy="1662572"/>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sp>
          <p:nvSpPr>
            <p:cNvPr id="31" name="TextBox 31"/>
            <p:cNvSpPr txBox="1">
              <a:spLocks noChangeArrowheads="1"/>
            </p:cNvSpPr>
            <p:nvPr/>
          </p:nvSpPr>
          <p:spPr bwMode="auto">
            <a:xfrm>
              <a:off x="3392442" y="4566049"/>
              <a:ext cx="436301" cy="36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D</a:t>
              </a:r>
              <a:r>
                <a:rPr lang="en-US" sz="1800" baseline="-25000"/>
                <a:t>1</a:t>
              </a:r>
            </a:p>
          </p:txBody>
        </p:sp>
      </p:grpSp>
      <p:grpSp>
        <p:nvGrpSpPr>
          <p:cNvPr id="32" name="Group 32"/>
          <p:cNvGrpSpPr>
            <a:grpSpLocks/>
          </p:cNvGrpSpPr>
          <p:nvPr/>
        </p:nvGrpSpPr>
        <p:grpSpPr bwMode="auto">
          <a:xfrm>
            <a:off x="1700213" y="3698875"/>
            <a:ext cx="449262" cy="1817687"/>
            <a:chOff x="1801101" y="3729646"/>
            <a:chExt cx="448757" cy="1817115"/>
          </a:xfrm>
        </p:grpSpPr>
        <p:cxnSp>
          <p:nvCxnSpPr>
            <p:cNvPr id="33" name="Straight Connector 32"/>
            <p:cNvCxnSpPr/>
            <p:nvPr/>
          </p:nvCxnSpPr>
          <p:spPr>
            <a:xfrm rot="5400000">
              <a:off x="1275637" y="4459667"/>
              <a:ext cx="1461627" cy="158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 name="TextBox 34"/>
            <p:cNvSpPr txBox="1">
              <a:spLocks noChangeArrowheads="1"/>
            </p:cNvSpPr>
            <p:nvPr/>
          </p:nvSpPr>
          <p:spPr bwMode="auto">
            <a:xfrm>
              <a:off x="1801101" y="5177632"/>
              <a:ext cx="448757" cy="369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Q</a:t>
              </a:r>
              <a:r>
                <a:rPr lang="en-US" sz="1800" baseline="-25000"/>
                <a:t>1</a:t>
              </a:r>
            </a:p>
          </p:txBody>
        </p:sp>
      </p:grpSp>
      <p:grpSp>
        <p:nvGrpSpPr>
          <p:cNvPr id="35" name="Group 57"/>
          <p:cNvGrpSpPr>
            <a:grpSpLocks/>
          </p:cNvGrpSpPr>
          <p:nvPr/>
        </p:nvGrpSpPr>
        <p:grpSpPr bwMode="auto">
          <a:xfrm>
            <a:off x="1771650" y="3330575"/>
            <a:ext cx="338138" cy="447675"/>
            <a:chOff x="2561115" y="2743191"/>
            <a:chExt cx="338815" cy="447464"/>
          </a:xfrm>
        </p:grpSpPr>
        <p:sp>
          <p:nvSpPr>
            <p:cNvPr id="36" name="Freeform 183"/>
            <p:cNvSpPr>
              <a:spLocks/>
            </p:cNvSpPr>
            <p:nvPr/>
          </p:nvSpPr>
          <p:spPr bwMode="auto">
            <a:xfrm>
              <a:off x="2618986" y="3053976"/>
              <a:ext cx="146046" cy="136679"/>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TextBox 45"/>
            <p:cNvSpPr txBox="1">
              <a:spLocks noChangeArrowheads="1"/>
            </p:cNvSpPr>
            <p:nvPr/>
          </p:nvSpPr>
          <p:spPr bwMode="auto">
            <a:xfrm>
              <a:off x="2561115" y="2743191"/>
              <a:ext cx="338815" cy="369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A</a:t>
              </a:r>
              <a:endParaRPr lang="en-US" sz="1800" baseline="-25000"/>
            </a:p>
          </p:txBody>
        </p:sp>
      </p:grpSp>
      <p:grpSp>
        <p:nvGrpSpPr>
          <p:cNvPr id="38" name="Group 52"/>
          <p:cNvGrpSpPr>
            <a:grpSpLocks/>
          </p:cNvGrpSpPr>
          <p:nvPr/>
        </p:nvGrpSpPr>
        <p:grpSpPr bwMode="auto">
          <a:xfrm>
            <a:off x="1274763" y="2627312"/>
            <a:ext cx="2474912" cy="2027238"/>
            <a:chOff x="1353795" y="2909455"/>
            <a:chExt cx="2474948" cy="2025863"/>
          </a:xfrm>
        </p:grpSpPr>
        <p:cxnSp>
          <p:nvCxnSpPr>
            <p:cNvPr id="39" name="Straight Connector 38"/>
            <p:cNvCxnSpPr/>
            <p:nvPr/>
          </p:nvCxnSpPr>
          <p:spPr>
            <a:xfrm>
              <a:off x="1353795" y="2909455"/>
              <a:ext cx="2101881" cy="166257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0" name="TextBox 54"/>
            <p:cNvSpPr txBox="1">
              <a:spLocks noChangeArrowheads="1"/>
            </p:cNvSpPr>
            <p:nvPr/>
          </p:nvSpPr>
          <p:spPr bwMode="auto">
            <a:xfrm>
              <a:off x="3392442" y="4566049"/>
              <a:ext cx="436301" cy="36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D</a:t>
              </a:r>
              <a:r>
                <a:rPr lang="en-US" sz="1800" baseline="-25000"/>
                <a:t>2</a:t>
              </a:r>
            </a:p>
          </p:txBody>
        </p:sp>
      </p:grpSp>
      <p:grpSp>
        <p:nvGrpSpPr>
          <p:cNvPr id="41" name="Group 57"/>
          <p:cNvGrpSpPr>
            <a:grpSpLocks/>
          </p:cNvGrpSpPr>
          <p:nvPr/>
        </p:nvGrpSpPr>
        <p:grpSpPr bwMode="auto">
          <a:xfrm>
            <a:off x="2125663" y="3019425"/>
            <a:ext cx="338137" cy="447675"/>
            <a:chOff x="2561122" y="2743191"/>
            <a:chExt cx="338815" cy="447464"/>
          </a:xfrm>
        </p:grpSpPr>
        <p:sp>
          <p:nvSpPr>
            <p:cNvPr id="42" name="Freeform 183"/>
            <p:cNvSpPr>
              <a:spLocks/>
            </p:cNvSpPr>
            <p:nvPr/>
          </p:nvSpPr>
          <p:spPr bwMode="auto">
            <a:xfrm>
              <a:off x="2618986" y="3053976"/>
              <a:ext cx="146046" cy="136679"/>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TextBox 57"/>
            <p:cNvSpPr txBox="1">
              <a:spLocks noChangeArrowheads="1"/>
            </p:cNvSpPr>
            <p:nvPr/>
          </p:nvSpPr>
          <p:spPr bwMode="auto">
            <a:xfrm>
              <a:off x="2561122" y="2743191"/>
              <a:ext cx="338815" cy="369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B</a:t>
              </a:r>
              <a:endParaRPr lang="en-US" sz="1800" baseline="-25000"/>
            </a:p>
          </p:txBody>
        </p:sp>
      </p:grpSp>
      <p:grpSp>
        <p:nvGrpSpPr>
          <p:cNvPr id="44" name="Group 58"/>
          <p:cNvGrpSpPr>
            <a:grpSpLocks/>
          </p:cNvGrpSpPr>
          <p:nvPr/>
        </p:nvGrpSpPr>
        <p:grpSpPr bwMode="auto">
          <a:xfrm>
            <a:off x="2054225" y="3436937"/>
            <a:ext cx="449263" cy="2090738"/>
            <a:chOff x="1801100" y="3457699"/>
            <a:chExt cx="448756" cy="2089175"/>
          </a:xfrm>
        </p:grpSpPr>
        <p:cxnSp>
          <p:nvCxnSpPr>
            <p:cNvPr id="45" name="Straight Connector 44"/>
            <p:cNvCxnSpPr/>
            <p:nvPr/>
          </p:nvCxnSpPr>
          <p:spPr>
            <a:xfrm rot="5400000">
              <a:off x="1140323" y="4323033"/>
              <a:ext cx="1733841" cy="317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 name="TextBox 60"/>
            <p:cNvSpPr txBox="1">
              <a:spLocks noChangeArrowheads="1"/>
            </p:cNvSpPr>
            <p:nvPr/>
          </p:nvSpPr>
          <p:spPr bwMode="auto">
            <a:xfrm>
              <a:off x="1801100" y="5177632"/>
              <a:ext cx="448756" cy="36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Q</a:t>
              </a:r>
              <a:r>
                <a:rPr lang="en-US" sz="1800" baseline="-25000"/>
                <a:t>2</a:t>
              </a:r>
            </a:p>
          </p:txBody>
        </p:sp>
      </p:grpSp>
      <p:grpSp>
        <p:nvGrpSpPr>
          <p:cNvPr id="47" name="Group 61"/>
          <p:cNvGrpSpPr>
            <a:grpSpLocks/>
          </p:cNvGrpSpPr>
          <p:nvPr/>
        </p:nvGrpSpPr>
        <p:grpSpPr bwMode="auto">
          <a:xfrm>
            <a:off x="274638" y="3200400"/>
            <a:ext cx="1987550" cy="369887"/>
            <a:chOff x="138578" y="3230096"/>
            <a:chExt cx="1987105" cy="369788"/>
          </a:xfrm>
        </p:grpSpPr>
        <p:cxnSp>
          <p:nvCxnSpPr>
            <p:cNvPr id="48" name="Straight Connector 47"/>
            <p:cNvCxnSpPr/>
            <p:nvPr/>
          </p:nvCxnSpPr>
          <p:spPr>
            <a:xfrm>
              <a:off x="568694" y="3430067"/>
              <a:ext cx="1556989"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9" name="TextBox 63"/>
            <p:cNvSpPr txBox="1">
              <a:spLocks noChangeArrowheads="1"/>
            </p:cNvSpPr>
            <p:nvPr/>
          </p:nvSpPr>
          <p:spPr bwMode="auto">
            <a:xfrm>
              <a:off x="138578" y="3230096"/>
              <a:ext cx="423419" cy="36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P</a:t>
              </a:r>
              <a:r>
                <a:rPr lang="en-US" sz="1800" baseline="-25000"/>
                <a:t>2</a:t>
              </a:r>
            </a:p>
          </p:txBody>
        </p:sp>
      </p:grpSp>
      <p:grpSp>
        <p:nvGrpSpPr>
          <p:cNvPr id="50" name="Group 70"/>
          <p:cNvGrpSpPr>
            <a:grpSpLocks/>
          </p:cNvGrpSpPr>
          <p:nvPr/>
        </p:nvGrpSpPr>
        <p:grpSpPr bwMode="auto">
          <a:xfrm>
            <a:off x="5480050" y="2552700"/>
            <a:ext cx="2476500" cy="2190750"/>
            <a:chOff x="1058890" y="1503507"/>
            <a:chExt cx="2475492" cy="2191697"/>
          </a:xfrm>
        </p:grpSpPr>
        <p:cxnSp>
          <p:nvCxnSpPr>
            <p:cNvPr id="51" name="Straight Connector 50"/>
            <p:cNvCxnSpPr/>
            <p:nvPr/>
          </p:nvCxnSpPr>
          <p:spPr>
            <a:xfrm flipV="1">
              <a:off x="1058890" y="1865613"/>
              <a:ext cx="2113689" cy="1829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72"/>
            <p:cNvSpPr txBox="1">
              <a:spLocks noChangeArrowheads="1"/>
            </p:cNvSpPr>
            <p:nvPr/>
          </p:nvSpPr>
          <p:spPr bwMode="auto">
            <a:xfrm>
              <a:off x="2990827" y="1503507"/>
              <a:ext cx="543555" cy="36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MC</a:t>
              </a:r>
            </a:p>
          </p:txBody>
        </p:sp>
      </p:grpSp>
      <p:grpSp>
        <p:nvGrpSpPr>
          <p:cNvPr id="53" name="Group 14"/>
          <p:cNvGrpSpPr>
            <a:grpSpLocks/>
          </p:cNvGrpSpPr>
          <p:nvPr/>
        </p:nvGrpSpPr>
        <p:grpSpPr bwMode="auto">
          <a:xfrm>
            <a:off x="5516563" y="2582862"/>
            <a:ext cx="3262312" cy="1400175"/>
            <a:chOff x="1769428" y="2446317"/>
            <a:chExt cx="3263768" cy="1401279"/>
          </a:xfrm>
        </p:grpSpPr>
        <p:sp>
          <p:nvSpPr>
            <p:cNvPr id="54" name="Freeform 53"/>
            <p:cNvSpPr/>
            <p:nvPr/>
          </p:nvSpPr>
          <p:spPr>
            <a:xfrm>
              <a:off x="1769428" y="2446317"/>
              <a:ext cx="2766659" cy="1401279"/>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665018 h 1717964"/>
                <a:gd name="connsiteX0" fmla="*/ 0 w 4987636"/>
                <a:gd name="connsiteY0" fmla="*/ 0 h 1785258"/>
                <a:gd name="connsiteX1" fmla="*/ 4987636 w 4987636"/>
                <a:gd name="connsiteY1" fmla="*/ 665018 h 1785258"/>
              </a:gdLst>
              <a:ahLst/>
              <a:cxnLst>
                <a:cxn ang="0">
                  <a:pos x="connsiteX0" y="connsiteY0"/>
                </a:cxn>
                <a:cxn ang="0">
                  <a:pos x="connsiteX1" y="connsiteY1"/>
                </a:cxn>
              </a:cxnLst>
              <a:rect l="l" t="t" r="r" b="b"/>
              <a:pathLst>
                <a:path w="4987636" h="1785258">
                  <a:moveTo>
                    <a:pt x="0" y="0"/>
                  </a:moveTo>
                  <a:cubicBezTo>
                    <a:pt x="1009402" y="1717964"/>
                    <a:pt x="2168182" y="1785258"/>
                    <a:pt x="4987636" y="665018"/>
                  </a:cubicBezTo>
                </a:path>
              </a:pathLst>
            </a:custGeom>
            <a:ln w="38100">
              <a:solidFill>
                <a:srgbClr val="0000B8"/>
              </a:solidFill>
            </a:ln>
          </p:spPr>
          <p:style>
            <a:lnRef idx="1">
              <a:schemeClr val="accent1"/>
            </a:lnRef>
            <a:fillRef idx="0">
              <a:schemeClr val="accent1"/>
            </a:fillRef>
            <a:effectRef idx="0">
              <a:schemeClr val="accent1"/>
            </a:effectRef>
            <a:fontRef idx="minor">
              <a:schemeClr val="tx1"/>
            </a:fontRef>
          </p:style>
          <p:txBody>
            <a:bodyPr anchor="ctr"/>
            <a:lstStyle/>
            <a:p>
              <a:pPr algn="l">
                <a:buFontTx/>
                <a:buNone/>
                <a:defRPr/>
              </a:pPr>
              <a:endParaRPr lang="en-US" sz="1800"/>
            </a:p>
          </p:txBody>
        </p:sp>
        <p:sp>
          <p:nvSpPr>
            <p:cNvPr id="55" name="TextBox 75"/>
            <p:cNvSpPr txBox="1">
              <a:spLocks noChangeArrowheads="1"/>
            </p:cNvSpPr>
            <p:nvPr/>
          </p:nvSpPr>
          <p:spPr bwMode="auto">
            <a:xfrm>
              <a:off x="4403786" y="2703616"/>
              <a:ext cx="629410" cy="36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ATC</a:t>
              </a:r>
            </a:p>
          </p:txBody>
        </p:sp>
      </p:grpSp>
      <p:grpSp>
        <p:nvGrpSpPr>
          <p:cNvPr id="56" name="Group 77"/>
          <p:cNvGrpSpPr>
            <a:grpSpLocks/>
          </p:cNvGrpSpPr>
          <p:nvPr/>
        </p:nvGrpSpPr>
        <p:grpSpPr bwMode="auto">
          <a:xfrm>
            <a:off x="788988" y="1930400"/>
            <a:ext cx="3857625" cy="1458912"/>
            <a:chOff x="653143" y="1959579"/>
            <a:chExt cx="3857777" cy="1460496"/>
          </a:xfrm>
        </p:grpSpPr>
        <p:sp>
          <p:nvSpPr>
            <p:cNvPr id="57" name="TextBox 78"/>
            <p:cNvSpPr txBox="1">
              <a:spLocks noChangeArrowheads="1"/>
            </p:cNvSpPr>
            <p:nvPr/>
          </p:nvSpPr>
          <p:spPr bwMode="auto">
            <a:xfrm>
              <a:off x="653143" y="1959579"/>
              <a:ext cx="3857777" cy="646556"/>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5. When profits induce entry, supply increases and the price falls,…</a:t>
              </a:r>
            </a:p>
          </p:txBody>
        </p:sp>
        <p:cxnSp>
          <p:nvCxnSpPr>
            <p:cNvPr id="58" name="Straight Connector 57"/>
            <p:cNvCxnSpPr/>
            <p:nvPr/>
          </p:nvCxnSpPr>
          <p:spPr>
            <a:xfrm rot="16200000" flipV="1">
              <a:off x="2045005" y="2911624"/>
              <a:ext cx="824807" cy="1920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Group 80"/>
          <p:cNvGrpSpPr>
            <a:grpSpLocks/>
          </p:cNvGrpSpPr>
          <p:nvPr/>
        </p:nvGrpSpPr>
        <p:grpSpPr bwMode="auto">
          <a:xfrm>
            <a:off x="5616575" y="1865312"/>
            <a:ext cx="2516188" cy="1768475"/>
            <a:chOff x="5186485" y="1751227"/>
            <a:chExt cx="2515801" cy="1770369"/>
          </a:xfrm>
        </p:grpSpPr>
        <p:sp>
          <p:nvSpPr>
            <p:cNvPr id="60" name="TextBox 81"/>
            <p:cNvSpPr txBox="1">
              <a:spLocks noChangeArrowheads="1"/>
            </p:cNvSpPr>
            <p:nvPr/>
          </p:nvSpPr>
          <p:spPr bwMode="auto">
            <a:xfrm>
              <a:off x="5186485" y="1751227"/>
              <a:ext cx="2515801" cy="646728"/>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6. …restoring long-run equilibrium.</a:t>
              </a:r>
            </a:p>
          </p:txBody>
        </p:sp>
        <p:cxnSp>
          <p:nvCxnSpPr>
            <p:cNvPr id="61" name="Straight Connector 60"/>
            <p:cNvCxnSpPr/>
            <p:nvPr/>
          </p:nvCxnSpPr>
          <p:spPr>
            <a:xfrm rot="5400000" flipH="1" flipV="1">
              <a:off x="5785781" y="2887593"/>
              <a:ext cx="1123564" cy="1444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Group 83"/>
          <p:cNvGrpSpPr>
            <a:grpSpLocks/>
          </p:cNvGrpSpPr>
          <p:nvPr/>
        </p:nvGrpSpPr>
        <p:grpSpPr bwMode="auto">
          <a:xfrm>
            <a:off x="1381125" y="2790825"/>
            <a:ext cx="2452688" cy="1868487"/>
            <a:chOff x="1353795" y="2667975"/>
            <a:chExt cx="2452145" cy="1868399"/>
          </a:xfrm>
        </p:grpSpPr>
        <p:cxnSp>
          <p:nvCxnSpPr>
            <p:cNvPr id="63" name="Straight Connector 62"/>
            <p:cNvCxnSpPr/>
            <p:nvPr/>
          </p:nvCxnSpPr>
          <p:spPr>
            <a:xfrm flipV="1">
              <a:off x="1353795" y="2980697"/>
              <a:ext cx="1995046" cy="155567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4" name="TextBox 85"/>
            <p:cNvSpPr txBox="1">
              <a:spLocks noChangeArrowheads="1"/>
            </p:cNvSpPr>
            <p:nvPr/>
          </p:nvSpPr>
          <p:spPr bwMode="auto">
            <a:xfrm>
              <a:off x="3382546" y="2667975"/>
              <a:ext cx="423394" cy="369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S</a:t>
              </a:r>
              <a:r>
                <a:rPr lang="en-US" sz="1800" baseline="-25000"/>
                <a:t>2</a:t>
              </a:r>
            </a:p>
          </p:txBody>
        </p:sp>
      </p:grpSp>
      <p:grpSp>
        <p:nvGrpSpPr>
          <p:cNvPr id="65" name="Group 57"/>
          <p:cNvGrpSpPr>
            <a:grpSpLocks/>
          </p:cNvGrpSpPr>
          <p:nvPr/>
        </p:nvGrpSpPr>
        <p:grpSpPr bwMode="auto">
          <a:xfrm>
            <a:off x="2492375" y="3325812"/>
            <a:ext cx="350838" cy="447675"/>
            <a:chOff x="2561113" y="2743191"/>
            <a:chExt cx="351753" cy="447464"/>
          </a:xfrm>
        </p:grpSpPr>
        <p:sp>
          <p:nvSpPr>
            <p:cNvPr id="66" name="Freeform 183"/>
            <p:cNvSpPr>
              <a:spLocks/>
            </p:cNvSpPr>
            <p:nvPr/>
          </p:nvSpPr>
          <p:spPr bwMode="auto">
            <a:xfrm>
              <a:off x="2618986" y="3053976"/>
              <a:ext cx="146046" cy="136679"/>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 name="TextBox 88"/>
            <p:cNvSpPr txBox="1">
              <a:spLocks noChangeArrowheads="1"/>
            </p:cNvSpPr>
            <p:nvPr/>
          </p:nvSpPr>
          <p:spPr bwMode="auto">
            <a:xfrm>
              <a:off x="2561113" y="2743191"/>
              <a:ext cx="351753" cy="369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C</a:t>
              </a:r>
              <a:endParaRPr lang="en-US" sz="1800" baseline="-25000"/>
            </a:p>
          </p:txBody>
        </p:sp>
      </p:grpSp>
      <p:grpSp>
        <p:nvGrpSpPr>
          <p:cNvPr id="68" name="Group 90"/>
          <p:cNvGrpSpPr>
            <a:grpSpLocks/>
          </p:cNvGrpSpPr>
          <p:nvPr/>
        </p:nvGrpSpPr>
        <p:grpSpPr bwMode="auto">
          <a:xfrm>
            <a:off x="2422525" y="3697287"/>
            <a:ext cx="449263" cy="1817688"/>
            <a:chOff x="1801101" y="3729644"/>
            <a:chExt cx="448755" cy="1817117"/>
          </a:xfrm>
        </p:grpSpPr>
        <p:cxnSp>
          <p:nvCxnSpPr>
            <p:cNvPr id="69" name="Straight Connector 68"/>
            <p:cNvCxnSpPr/>
            <p:nvPr/>
          </p:nvCxnSpPr>
          <p:spPr>
            <a:xfrm rot="5400000">
              <a:off x="1275636" y="4459665"/>
              <a:ext cx="1461629" cy="158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0" name="TextBox 92"/>
            <p:cNvSpPr txBox="1">
              <a:spLocks noChangeArrowheads="1"/>
            </p:cNvSpPr>
            <p:nvPr/>
          </p:nvSpPr>
          <p:spPr bwMode="auto">
            <a:xfrm>
              <a:off x="1801101" y="5177632"/>
              <a:ext cx="448755" cy="369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Q</a:t>
              </a:r>
              <a:r>
                <a:rPr lang="en-US" sz="1800" baseline="-25000"/>
                <a:t>3</a:t>
              </a:r>
            </a:p>
          </p:txBody>
        </p:sp>
      </p:grpSp>
      <p:cxnSp>
        <p:nvCxnSpPr>
          <p:cNvPr id="71" name="Straight Connector 70"/>
          <p:cNvCxnSpPr/>
          <p:nvPr/>
        </p:nvCxnSpPr>
        <p:spPr>
          <a:xfrm flipV="1">
            <a:off x="3282950" y="3686175"/>
            <a:ext cx="1508125"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72" name="Group 31"/>
          <p:cNvGrpSpPr>
            <a:grpSpLocks/>
          </p:cNvGrpSpPr>
          <p:nvPr/>
        </p:nvGrpSpPr>
        <p:grpSpPr bwMode="auto">
          <a:xfrm>
            <a:off x="4811713" y="3497262"/>
            <a:ext cx="3540125" cy="369888"/>
            <a:chOff x="1401278" y="2972795"/>
            <a:chExt cx="3540814" cy="369787"/>
          </a:xfrm>
        </p:grpSpPr>
        <p:cxnSp>
          <p:nvCxnSpPr>
            <p:cNvPr id="73" name="Straight Connector 72"/>
            <p:cNvCxnSpPr/>
            <p:nvPr/>
          </p:nvCxnSpPr>
          <p:spPr>
            <a:xfrm>
              <a:off x="1829986" y="3172765"/>
              <a:ext cx="3112106" cy="0"/>
            </a:xfrm>
            <a:prstGeom prst="line">
              <a:avLst/>
            </a:prstGeom>
            <a:ln w="57150">
              <a:solidFill>
                <a:srgbClr val="0000B8"/>
              </a:solidFill>
              <a:prstDash val="solid"/>
            </a:ln>
          </p:spPr>
          <p:style>
            <a:lnRef idx="1">
              <a:schemeClr val="accent1"/>
            </a:lnRef>
            <a:fillRef idx="0">
              <a:schemeClr val="accent1"/>
            </a:fillRef>
            <a:effectRef idx="0">
              <a:schemeClr val="accent1"/>
            </a:effectRef>
            <a:fontRef idx="minor">
              <a:schemeClr val="tx1"/>
            </a:fontRef>
          </p:style>
        </p:cxnSp>
        <p:sp>
          <p:nvSpPr>
            <p:cNvPr id="74" name="TextBox 96"/>
            <p:cNvSpPr txBox="1">
              <a:spLocks noChangeArrowheads="1"/>
            </p:cNvSpPr>
            <p:nvPr/>
          </p:nvSpPr>
          <p:spPr bwMode="auto">
            <a:xfrm>
              <a:off x="1401278" y="2972795"/>
              <a:ext cx="423596" cy="36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P</a:t>
              </a:r>
              <a:r>
                <a:rPr lang="en-US" sz="1800" baseline="-25000"/>
                <a:t>1</a:t>
              </a:r>
            </a:p>
          </p:txBody>
        </p:sp>
      </p:grpSp>
      <p:grpSp>
        <p:nvGrpSpPr>
          <p:cNvPr id="75" name="Group 35"/>
          <p:cNvGrpSpPr>
            <a:grpSpLocks/>
          </p:cNvGrpSpPr>
          <p:nvPr/>
        </p:nvGrpSpPr>
        <p:grpSpPr bwMode="auto">
          <a:xfrm>
            <a:off x="265113" y="3346450"/>
            <a:ext cx="3911600" cy="701675"/>
            <a:chOff x="746178" y="3376048"/>
            <a:chExt cx="3911336" cy="702422"/>
          </a:xfrm>
        </p:grpSpPr>
        <p:grpSp>
          <p:nvGrpSpPr>
            <p:cNvPr id="76" name="Group 31"/>
            <p:cNvGrpSpPr>
              <a:grpSpLocks/>
            </p:cNvGrpSpPr>
            <p:nvPr/>
          </p:nvGrpSpPr>
          <p:grpSpPr bwMode="auto">
            <a:xfrm>
              <a:off x="746178" y="3528941"/>
              <a:ext cx="3541146" cy="369695"/>
              <a:chOff x="1401278" y="2972791"/>
              <a:chExt cx="3541146" cy="369695"/>
            </a:xfrm>
          </p:grpSpPr>
          <p:cxnSp>
            <p:nvCxnSpPr>
              <p:cNvPr id="78" name="Straight Connector 77"/>
              <p:cNvCxnSpPr/>
              <p:nvPr/>
            </p:nvCxnSpPr>
            <p:spPr>
              <a:xfrm>
                <a:off x="1831461" y="3172699"/>
                <a:ext cx="3111290" cy="0"/>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9" name="TextBox 39"/>
              <p:cNvSpPr txBox="1">
                <a:spLocks noChangeArrowheads="1"/>
              </p:cNvSpPr>
              <p:nvPr/>
            </p:nvSpPr>
            <p:spPr bwMode="auto">
              <a:xfrm>
                <a:off x="1401278" y="2972791"/>
                <a:ext cx="423446" cy="369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P</a:t>
                </a:r>
                <a:r>
                  <a:rPr lang="en-US" sz="1800" baseline="-25000"/>
                  <a:t>1</a:t>
                </a:r>
              </a:p>
            </p:txBody>
          </p:sp>
        </p:grpSp>
        <p:sp>
          <p:nvSpPr>
            <p:cNvPr id="77" name="TextBox 37"/>
            <p:cNvSpPr txBox="1">
              <a:spLocks noChangeArrowheads="1"/>
            </p:cNvSpPr>
            <p:nvPr/>
          </p:nvSpPr>
          <p:spPr bwMode="auto">
            <a:xfrm>
              <a:off x="3549695" y="3376048"/>
              <a:ext cx="1107819" cy="702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Long-run</a:t>
              </a:r>
            </a:p>
            <a:p>
              <a:pPr algn="l" eaLnBrk="1" hangingPunct="1">
                <a:buFontTx/>
                <a:buNone/>
              </a:pPr>
              <a:r>
                <a:rPr lang="en-US" sz="1800"/>
                <a:t>supply</a:t>
              </a:r>
              <a:endParaRPr lang="en-US" sz="1800" baseline="-25000"/>
            </a:p>
          </p:txBody>
        </p:sp>
      </p:grpSp>
      <p:sp>
        <p:nvSpPr>
          <p:cNvPr id="80" name="Freeform 183"/>
          <p:cNvSpPr>
            <a:spLocks/>
          </p:cNvSpPr>
          <p:nvPr/>
        </p:nvSpPr>
        <p:spPr bwMode="auto">
          <a:xfrm>
            <a:off x="6637338" y="363696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58657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left)">
                                      <p:cBhvr>
                                        <p:cTn id="10" dur="500"/>
                                        <p:tgtEl>
                                          <p:spTgt spid="24"/>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par>
                                <p:cTn id="15" presetID="2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par>
                                <p:cTn id="22" presetID="22" presetClass="entr" presetSubtype="4"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left)">
                                      <p:cBhvr>
                                        <p:cTn id="28" dur="500"/>
                                        <p:tgtEl>
                                          <p:spTgt spid="29"/>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500"/>
                                        <p:tgtEl>
                                          <p:spTgt spid="26"/>
                                        </p:tgtEl>
                                      </p:cBhvr>
                                    </p:animEffect>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wipe(left)">
                                      <p:cBhvr>
                                        <p:cTn id="36" dur="500"/>
                                        <p:tgtEl>
                                          <p:spTgt spid="35"/>
                                        </p:tgtEl>
                                      </p:cBhvr>
                                    </p:animEffect>
                                  </p:childTnLst>
                                </p:cTn>
                              </p:par>
                            </p:childTnLst>
                          </p:cTn>
                        </p:par>
                        <p:par>
                          <p:cTn id="37" fill="hold">
                            <p:stCondLst>
                              <p:cond delay="3000"/>
                            </p:stCondLst>
                            <p:childTnLst>
                              <p:par>
                                <p:cTn id="38" presetID="22" presetClass="entr" presetSubtype="8" fill="hold" nodeType="afterEffect">
                                  <p:stCondLst>
                                    <p:cond delay="0"/>
                                  </p:stCondLst>
                                  <p:childTnLst>
                                    <p:set>
                                      <p:cBhvr>
                                        <p:cTn id="39" dur="1" fill="hold">
                                          <p:stCondLst>
                                            <p:cond delay="0"/>
                                          </p:stCondLst>
                                        </p:cTn>
                                        <p:tgtEl>
                                          <p:spTgt spid="75"/>
                                        </p:tgtEl>
                                        <p:attrNameLst>
                                          <p:attrName>style.visibility</p:attrName>
                                        </p:attrNameLst>
                                      </p:cBhvr>
                                      <p:to>
                                        <p:strVal val="visible"/>
                                      </p:to>
                                    </p:set>
                                    <p:animEffect transition="in" filter="wipe(left)">
                                      <p:cBhvr>
                                        <p:cTn id="40" dur="500"/>
                                        <p:tgtEl>
                                          <p:spTgt spid="75"/>
                                        </p:tgtEl>
                                      </p:cBhvr>
                                    </p:animEffect>
                                  </p:childTnLst>
                                </p:cTn>
                              </p:par>
                            </p:childTnLst>
                          </p:cTn>
                        </p:par>
                        <p:par>
                          <p:cTn id="41" fill="hold">
                            <p:stCondLst>
                              <p:cond delay="3500"/>
                            </p:stCondLst>
                            <p:childTnLst>
                              <p:par>
                                <p:cTn id="42" presetID="22" presetClass="entr" presetSubtype="1"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wipe(up)">
                                      <p:cBhvr>
                                        <p:cTn id="44" dur="500"/>
                                        <p:tgtEl>
                                          <p:spTgt spid="32"/>
                                        </p:tgtEl>
                                      </p:cBhvr>
                                    </p:animEffect>
                                  </p:childTnLst>
                                </p:cTn>
                              </p:par>
                            </p:childTnLst>
                          </p:cTn>
                        </p:par>
                        <p:par>
                          <p:cTn id="45" fill="hold">
                            <p:stCondLst>
                              <p:cond delay="4000"/>
                            </p:stCondLst>
                            <p:childTnLst>
                              <p:par>
                                <p:cTn id="46" presetID="22" presetClass="entr" presetSubtype="8" fill="hold" nodeType="after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wipe(left)">
                                      <p:cBhvr>
                                        <p:cTn id="48" dur="500"/>
                                        <p:tgtEl>
                                          <p:spTgt spid="53"/>
                                        </p:tgtEl>
                                      </p:cBhvr>
                                    </p:animEffect>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wipe(left)">
                                      <p:cBhvr>
                                        <p:cTn id="52" dur="500"/>
                                        <p:tgtEl>
                                          <p:spTgt spid="50"/>
                                        </p:tgtEl>
                                      </p:cBhvr>
                                    </p:animEffect>
                                  </p:childTnLst>
                                </p:cTn>
                              </p:par>
                            </p:childTnLst>
                          </p:cTn>
                        </p:par>
                        <p:par>
                          <p:cTn id="53" fill="hold">
                            <p:stCondLst>
                              <p:cond delay="5000"/>
                            </p:stCondLst>
                            <p:childTnLst>
                              <p:par>
                                <p:cTn id="54" presetID="22" presetClass="entr" presetSubtype="8" fill="hold" nodeType="after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wipe(left)">
                                      <p:cBhvr>
                                        <p:cTn id="56" dur="500"/>
                                        <p:tgtEl>
                                          <p:spTgt spid="38"/>
                                        </p:tgtEl>
                                      </p:cBhvr>
                                    </p:animEffect>
                                  </p:childTnLst>
                                </p:cTn>
                              </p:par>
                            </p:childTnLst>
                          </p:cTn>
                        </p:par>
                        <p:par>
                          <p:cTn id="57" fill="hold">
                            <p:stCondLst>
                              <p:cond delay="5500"/>
                            </p:stCondLst>
                            <p:childTnLst>
                              <p:par>
                                <p:cTn id="58" presetID="22" presetClass="entr" presetSubtype="8" fill="hold" nodeType="after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wipe(left)">
                                      <p:cBhvr>
                                        <p:cTn id="60" dur="500"/>
                                        <p:tgtEl>
                                          <p:spTgt spid="41"/>
                                        </p:tgtEl>
                                      </p:cBhvr>
                                    </p:animEffect>
                                  </p:childTnLst>
                                </p:cTn>
                              </p:par>
                            </p:childTnLst>
                          </p:cTn>
                        </p:par>
                        <p:par>
                          <p:cTn id="61" fill="hold">
                            <p:stCondLst>
                              <p:cond delay="6000"/>
                            </p:stCondLst>
                            <p:childTnLst>
                              <p:par>
                                <p:cTn id="62" presetID="22" presetClass="entr" presetSubtype="8" fill="hold"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left)">
                                      <p:cBhvr>
                                        <p:cTn id="64" dur="500"/>
                                        <p:tgtEl>
                                          <p:spTgt spid="47"/>
                                        </p:tgtEl>
                                      </p:cBhvr>
                                    </p:animEffect>
                                  </p:childTnLst>
                                </p:cTn>
                              </p:par>
                            </p:childTnLst>
                          </p:cTn>
                        </p:par>
                        <p:par>
                          <p:cTn id="65" fill="hold">
                            <p:stCondLst>
                              <p:cond delay="6500"/>
                            </p:stCondLst>
                            <p:childTnLst>
                              <p:par>
                                <p:cTn id="66" presetID="22" presetClass="entr" presetSubtype="1"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up)">
                                      <p:cBhvr>
                                        <p:cTn id="68" dur="500"/>
                                        <p:tgtEl>
                                          <p:spTgt spid="44"/>
                                        </p:tgtEl>
                                      </p:cBhvr>
                                    </p:animEffect>
                                  </p:childTnLst>
                                </p:cTn>
                              </p:par>
                            </p:childTnLst>
                          </p:cTn>
                        </p:par>
                        <p:par>
                          <p:cTn id="69" fill="hold">
                            <p:stCondLst>
                              <p:cond delay="7000"/>
                            </p:stCondLst>
                            <p:childTnLst>
                              <p:par>
                                <p:cTn id="70" presetID="22" presetClass="entr" presetSubtype="8" fill="hold" nodeType="afterEffect">
                                  <p:stCondLst>
                                    <p:cond delay="1000"/>
                                  </p:stCondLst>
                                  <p:childTnLst>
                                    <p:set>
                                      <p:cBhvr>
                                        <p:cTn id="71" dur="1" fill="hold">
                                          <p:stCondLst>
                                            <p:cond delay="0"/>
                                          </p:stCondLst>
                                        </p:cTn>
                                        <p:tgtEl>
                                          <p:spTgt spid="62"/>
                                        </p:tgtEl>
                                        <p:attrNameLst>
                                          <p:attrName>style.visibility</p:attrName>
                                        </p:attrNameLst>
                                      </p:cBhvr>
                                      <p:to>
                                        <p:strVal val="visible"/>
                                      </p:to>
                                    </p:set>
                                    <p:animEffect transition="in" filter="wipe(left)">
                                      <p:cBhvr>
                                        <p:cTn id="72" dur="1000"/>
                                        <p:tgtEl>
                                          <p:spTgt spid="62"/>
                                        </p:tgtEl>
                                      </p:cBhvr>
                                    </p:animEffect>
                                  </p:childTnLst>
                                </p:cTn>
                              </p:par>
                            </p:childTnLst>
                          </p:cTn>
                        </p:par>
                        <p:par>
                          <p:cTn id="73" fill="hold">
                            <p:stCondLst>
                              <p:cond delay="9000"/>
                            </p:stCondLst>
                            <p:childTnLst>
                              <p:par>
                                <p:cTn id="74" presetID="22" presetClass="entr" presetSubtype="8" fill="hold" nodeType="afterEffect">
                                  <p:stCondLst>
                                    <p:cond delay="0"/>
                                  </p:stCondLst>
                                  <p:childTnLst>
                                    <p:set>
                                      <p:cBhvr>
                                        <p:cTn id="75" dur="1" fill="hold">
                                          <p:stCondLst>
                                            <p:cond delay="0"/>
                                          </p:stCondLst>
                                        </p:cTn>
                                        <p:tgtEl>
                                          <p:spTgt spid="65"/>
                                        </p:tgtEl>
                                        <p:attrNameLst>
                                          <p:attrName>style.visibility</p:attrName>
                                        </p:attrNameLst>
                                      </p:cBhvr>
                                      <p:to>
                                        <p:strVal val="visible"/>
                                      </p:to>
                                    </p:set>
                                    <p:animEffect transition="in" filter="wipe(left)">
                                      <p:cBhvr>
                                        <p:cTn id="76" dur="500"/>
                                        <p:tgtEl>
                                          <p:spTgt spid="65"/>
                                        </p:tgtEl>
                                      </p:cBhvr>
                                    </p:animEffect>
                                  </p:childTnLst>
                                </p:cTn>
                              </p:par>
                            </p:childTnLst>
                          </p:cTn>
                        </p:par>
                        <p:par>
                          <p:cTn id="77" fill="hold">
                            <p:stCondLst>
                              <p:cond delay="9500"/>
                            </p:stCondLst>
                            <p:childTnLst>
                              <p:par>
                                <p:cTn id="78" presetID="22" presetClass="entr" presetSubtype="1" fill="hold" nodeType="after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wipe(up)">
                                      <p:cBhvr>
                                        <p:cTn id="80" dur="500"/>
                                        <p:tgtEl>
                                          <p:spTgt spid="68"/>
                                        </p:tgtEl>
                                      </p:cBhvr>
                                    </p:animEffect>
                                  </p:childTnLst>
                                </p:cTn>
                              </p:par>
                            </p:childTnLst>
                          </p:cTn>
                        </p:par>
                        <p:par>
                          <p:cTn id="81" fill="hold">
                            <p:stCondLst>
                              <p:cond delay="10000"/>
                            </p:stCondLst>
                            <p:childTnLst>
                              <p:par>
                                <p:cTn id="82" presetID="22" presetClass="entr" presetSubtype="8" fill="hold" nodeType="afterEffect">
                                  <p:stCondLst>
                                    <p:cond delay="0"/>
                                  </p:stCondLst>
                                  <p:childTnLst>
                                    <p:set>
                                      <p:cBhvr>
                                        <p:cTn id="83" dur="1" fill="hold">
                                          <p:stCondLst>
                                            <p:cond delay="0"/>
                                          </p:stCondLst>
                                        </p:cTn>
                                        <p:tgtEl>
                                          <p:spTgt spid="56"/>
                                        </p:tgtEl>
                                        <p:attrNameLst>
                                          <p:attrName>style.visibility</p:attrName>
                                        </p:attrNameLst>
                                      </p:cBhvr>
                                      <p:to>
                                        <p:strVal val="visible"/>
                                      </p:to>
                                    </p:set>
                                    <p:animEffect transition="in" filter="wipe(left)">
                                      <p:cBhvr>
                                        <p:cTn id="84" dur="500"/>
                                        <p:tgtEl>
                                          <p:spTgt spid="56"/>
                                        </p:tgtEl>
                                      </p:cBhvr>
                                    </p:animEffect>
                                  </p:childTnLst>
                                </p:cTn>
                              </p:par>
                            </p:childTnLst>
                          </p:cTn>
                        </p:par>
                        <p:par>
                          <p:cTn id="85" fill="hold">
                            <p:stCondLst>
                              <p:cond delay="10500"/>
                            </p:stCondLst>
                            <p:childTnLst>
                              <p:par>
                                <p:cTn id="86" presetID="22" presetClass="entr" presetSubtype="8" fill="hold" nodeType="afterEffect">
                                  <p:stCondLst>
                                    <p:cond delay="0"/>
                                  </p:stCondLst>
                                  <p:childTnLst>
                                    <p:set>
                                      <p:cBhvr>
                                        <p:cTn id="87" dur="1" fill="hold">
                                          <p:stCondLst>
                                            <p:cond delay="0"/>
                                          </p:stCondLst>
                                        </p:cTn>
                                        <p:tgtEl>
                                          <p:spTgt spid="71"/>
                                        </p:tgtEl>
                                        <p:attrNameLst>
                                          <p:attrName>style.visibility</p:attrName>
                                        </p:attrNameLst>
                                      </p:cBhvr>
                                      <p:to>
                                        <p:strVal val="visible"/>
                                      </p:to>
                                    </p:set>
                                    <p:animEffect transition="in" filter="wipe(left)">
                                      <p:cBhvr>
                                        <p:cTn id="88" dur="500"/>
                                        <p:tgtEl>
                                          <p:spTgt spid="71"/>
                                        </p:tgtEl>
                                      </p:cBhvr>
                                    </p:animEffect>
                                  </p:childTnLst>
                                </p:cTn>
                              </p:par>
                            </p:childTnLst>
                          </p:cTn>
                        </p:par>
                        <p:par>
                          <p:cTn id="89" fill="hold">
                            <p:stCondLst>
                              <p:cond delay="11000"/>
                            </p:stCondLst>
                            <p:childTnLst>
                              <p:par>
                                <p:cTn id="90" presetID="22" presetClass="entr" presetSubtype="8" fill="hold" nodeType="afterEffect">
                                  <p:stCondLst>
                                    <p:cond delay="0"/>
                                  </p:stCondLst>
                                  <p:childTnLst>
                                    <p:set>
                                      <p:cBhvr>
                                        <p:cTn id="91" dur="1" fill="hold">
                                          <p:stCondLst>
                                            <p:cond delay="0"/>
                                          </p:stCondLst>
                                        </p:cTn>
                                        <p:tgtEl>
                                          <p:spTgt spid="72"/>
                                        </p:tgtEl>
                                        <p:attrNameLst>
                                          <p:attrName>style.visibility</p:attrName>
                                        </p:attrNameLst>
                                      </p:cBhvr>
                                      <p:to>
                                        <p:strVal val="visible"/>
                                      </p:to>
                                    </p:set>
                                    <p:animEffect transition="in" filter="wipe(left)">
                                      <p:cBhvr>
                                        <p:cTn id="92" dur="1000"/>
                                        <p:tgtEl>
                                          <p:spTgt spid="72"/>
                                        </p:tgtEl>
                                      </p:cBhvr>
                                    </p:animEffect>
                                  </p:childTnLst>
                                </p:cTn>
                              </p:par>
                            </p:childTnLst>
                          </p:cTn>
                        </p:par>
                        <p:par>
                          <p:cTn id="93" fill="hold">
                            <p:stCondLst>
                              <p:cond delay="12000"/>
                            </p:stCondLst>
                            <p:childTnLst>
                              <p:par>
                                <p:cTn id="94" presetID="22" presetClass="entr" presetSubtype="8" fill="hold" grpId="0" nodeType="afterEffect">
                                  <p:stCondLst>
                                    <p:cond delay="0"/>
                                  </p:stCondLst>
                                  <p:childTnLst>
                                    <p:set>
                                      <p:cBhvr>
                                        <p:cTn id="95" dur="1" fill="hold">
                                          <p:stCondLst>
                                            <p:cond delay="0"/>
                                          </p:stCondLst>
                                        </p:cTn>
                                        <p:tgtEl>
                                          <p:spTgt spid="80"/>
                                        </p:tgtEl>
                                        <p:attrNameLst>
                                          <p:attrName>style.visibility</p:attrName>
                                        </p:attrNameLst>
                                      </p:cBhvr>
                                      <p:to>
                                        <p:strVal val="visible"/>
                                      </p:to>
                                    </p:set>
                                    <p:animEffect transition="in" filter="wipe(left)">
                                      <p:cBhvr>
                                        <p:cTn id="96" dur="500"/>
                                        <p:tgtEl>
                                          <p:spTgt spid="80"/>
                                        </p:tgtEl>
                                      </p:cBhvr>
                                    </p:animEffect>
                                  </p:childTnLst>
                                </p:cTn>
                              </p:par>
                            </p:childTnLst>
                          </p:cTn>
                        </p:par>
                        <p:par>
                          <p:cTn id="97" fill="hold">
                            <p:stCondLst>
                              <p:cond delay="12500"/>
                            </p:stCondLst>
                            <p:childTnLst>
                              <p:par>
                                <p:cTn id="98" presetID="22" presetClass="entr" presetSubtype="8" fill="hold" nodeType="afterEffect">
                                  <p:stCondLst>
                                    <p:cond delay="0"/>
                                  </p:stCondLst>
                                  <p:childTnLst>
                                    <p:set>
                                      <p:cBhvr>
                                        <p:cTn id="99" dur="1" fill="hold">
                                          <p:stCondLst>
                                            <p:cond delay="0"/>
                                          </p:stCondLst>
                                        </p:cTn>
                                        <p:tgtEl>
                                          <p:spTgt spid="59"/>
                                        </p:tgtEl>
                                        <p:attrNameLst>
                                          <p:attrName>style.visibility</p:attrName>
                                        </p:attrNameLst>
                                      </p:cBhvr>
                                      <p:to>
                                        <p:strVal val="visible"/>
                                      </p:to>
                                    </p:set>
                                    <p:animEffect transition="in" filter="wipe(left)">
                                      <p:cBhvr>
                                        <p:cTn id="100" dur="500"/>
                                        <p:tgtEl>
                                          <p:spTgt spid="59"/>
                                        </p:tgtEl>
                                      </p:cBhvr>
                                    </p:animEffect>
                                  </p:childTnLst>
                                </p:cTn>
                              </p:par>
                            </p:childTnLst>
                          </p:cTn>
                        </p:par>
                        <p:par>
                          <p:cTn id="101" fill="hold">
                            <p:stCondLst>
                              <p:cond delay="13000"/>
                            </p:stCondLst>
                            <p:childTnLst>
                              <p:par>
                                <p:cTn id="102" presetID="22" presetClass="entr" presetSubtype="8" fill="hold" grpId="0" nodeType="after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wipe(left)">
                                      <p:cBhvr>
                                        <p:cTn id="10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24" grpId="0"/>
      <p:bldP spid="8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Efficiency</a:t>
            </a:r>
          </a:p>
        </p:txBody>
      </p:sp>
      <p:sp>
        <p:nvSpPr>
          <p:cNvPr id="11267" name="Content Placeholder 2"/>
          <p:cNvSpPr>
            <a:spLocks noGrp="1"/>
          </p:cNvSpPr>
          <p:nvPr>
            <p:ph idx="1"/>
          </p:nvPr>
        </p:nvSpPr>
        <p:spPr/>
        <p:txBody>
          <a:bodyPr/>
          <a:lstStyle/>
          <a:p>
            <a:r>
              <a:rPr lang="en-US" dirty="0" err="1" smtClean="0"/>
              <a:t>Allocative</a:t>
            </a:r>
            <a:r>
              <a:rPr lang="en-US" smtClean="0"/>
              <a:t> </a:t>
            </a:r>
          </a:p>
          <a:p>
            <a:r>
              <a:rPr lang="en-US" smtClean="0"/>
              <a:t>Productive</a:t>
            </a:r>
          </a:p>
        </p:txBody>
      </p:sp>
    </p:spTree>
    <p:extLst>
      <p:ext uri="{BB962C8B-B14F-4D97-AF65-F5344CB8AC3E}">
        <p14:creationId xmlns:p14="http://schemas.microsoft.com/office/powerpoint/2010/main" val="3511502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Competition</a:t>
            </a:r>
            <a:endParaRPr lang="en-US" dirty="0"/>
          </a:p>
        </p:txBody>
      </p:sp>
      <p:sp>
        <p:nvSpPr>
          <p:cNvPr id="3" name="Content Placeholder 2"/>
          <p:cNvSpPr>
            <a:spLocks noGrp="1"/>
          </p:cNvSpPr>
          <p:nvPr>
            <p:ph idx="1"/>
          </p:nvPr>
        </p:nvSpPr>
        <p:spPr>
          <a:xfrm>
            <a:off x="457200" y="1458098"/>
            <a:ext cx="8229600" cy="4668066"/>
          </a:xfrm>
        </p:spPr>
        <p:txBody>
          <a:bodyPr>
            <a:normAutofit fontScale="92500" lnSpcReduction="10000"/>
          </a:bodyPr>
          <a:lstStyle/>
          <a:p>
            <a:pPr marL="457200" indent="-457200">
              <a:buAutoNum type="arabicPeriod"/>
            </a:pPr>
            <a:r>
              <a:rPr lang="en-US" sz="2400" dirty="0" smtClean="0"/>
              <a:t>Large </a:t>
            </a:r>
            <a:r>
              <a:rPr lang="en-US" sz="2400" dirty="0"/>
              <a:t>number of relatively small buyers and </a:t>
            </a:r>
            <a:r>
              <a:rPr lang="en-US" sz="2400" dirty="0" smtClean="0"/>
              <a:t>sellers. No market power.</a:t>
            </a:r>
          </a:p>
          <a:p>
            <a:pPr marL="457200" indent="-457200">
              <a:buAutoNum type="arabicPeriod"/>
            </a:pPr>
            <a:r>
              <a:rPr lang="en-US" sz="2400" dirty="0" smtClean="0"/>
              <a:t>Homogeneous products.</a:t>
            </a:r>
          </a:p>
          <a:p>
            <a:pPr marL="457200" indent="-457200">
              <a:buAutoNum type="arabicPeriod"/>
            </a:pPr>
            <a:r>
              <a:rPr lang="en-US" sz="2400" dirty="0" smtClean="0"/>
              <a:t>Easy entry and exit. </a:t>
            </a:r>
            <a:endParaRPr lang="en-US" sz="2400" dirty="0"/>
          </a:p>
          <a:p>
            <a:pPr marL="457200" indent="-457200">
              <a:buAutoNum type="arabicPeriod"/>
            </a:pPr>
            <a:r>
              <a:rPr lang="en-US" sz="2400" dirty="0" smtClean="0"/>
              <a:t>Perfect </a:t>
            </a:r>
            <a:r>
              <a:rPr lang="en-US" sz="2400" dirty="0"/>
              <a:t>information of price and </a:t>
            </a:r>
            <a:r>
              <a:rPr lang="en-US" sz="2400" dirty="0" smtClean="0"/>
              <a:t>availability.</a:t>
            </a:r>
          </a:p>
          <a:p>
            <a:pPr marL="457200" indent="-457200">
              <a:buAutoNum type="arabicPeriod"/>
            </a:pPr>
            <a:r>
              <a:rPr lang="en-US" sz="2400" dirty="0" smtClean="0"/>
              <a:t>No advertising (or other forms of competition).</a:t>
            </a:r>
          </a:p>
          <a:p>
            <a:pPr marL="457200" indent="-457200">
              <a:buAutoNum type="arabicPeriod"/>
            </a:pPr>
            <a:endParaRPr lang="en-US" sz="2400" dirty="0" smtClean="0"/>
          </a:p>
          <a:p>
            <a:pPr marL="0" indent="0">
              <a:buNone/>
            </a:pPr>
            <a:r>
              <a:rPr lang="en-US" sz="2400" dirty="0" smtClean="0"/>
              <a:t>Implications:</a:t>
            </a:r>
            <a:endParaRPr lang="en-US" sz="2400" dirty="0"/>
          </a:p>
          <a:p>
            <a:pPr marL="0" indent="0">
              <a:buNone/>
            </a:pPr>
            <a:r>
              <a:rPr lang="en-US" sz="2400" dirty="0" smtClean="0"/>
              <a:t>From 1. and 2. </a:t>
            </a:r>
            <a:r>
              <a:rPr lang="en-US" sz="2400" dirty="0" smtClean="0">
                <a:sym typeface="Wingdings" pitchFamily="2" charset="2"/>
              </a:rPr>
              <a:t> PC firms are </a:t>
            </a:r>
            <a:r>
              <a:rPr lang="en-US" sz="2400" b="1" dirty="0" smtClean="0">
                <a:sym typeface="Wingdings" pitchFamily="2" charset="2"/>
              </a:rPr>
              <a:t>PRICE TAKERS!</a:t>
            </a:r>
            <a:r>
              <a:rPr lang="en-US" sz="2400" b="1" dirty="0" smtClean="0"/>
              <a:t> </a:t>
            </a:r>
            <a:r>
              <a:rPr lang="en-US" sz="2400" dirty="0" smtClean="0">
                <a:sym typeface="Wingdings" pitchFamily="2" charset="2"/>
              </a:rPr>
              <a:t> </a:t>
            </a:r>
            <a:r>
              <a:rPr lang="en-US" sz="2400" dirty="0" smtClean="0"/>
              <a:t>P = MR = AR</a:t>
            </a:r>
          </a:p>
          <a:p>
            <a:pPr marL="0" indent="0">
              <a:buNone/>
            </a:pPr>
            <a:r>
              <a:rPr lang="en-US" sz="2400" dirty="0" smtClean="0"/>
              <a:t>(i.e. demand is perfectly elastic)</a:t>
            </a:r>
          </a:p>
          <a:p>
            <a:pPr marL="0" indent="0">
              <a:buNone/>
            </a:pPr>
            <a:endParaRPr lang="en-US" sz="2400" b="1" dirty="0" smtClean="0"/>
          </a:p>
          <a:p>
            <a:pPr marL="0" indent="0">
              <a:buNone/>
            </a:pPr>
            <a:r>
              <a:rPr lang="en-US" sz="2400" dirty="0" smtClean="0"/>
              <a:t>From 3. </a:t>
            </a:r>
            <a:r>
              <a:rPr lang="en-US" sz="2400" dirty="0" smtClean="0">
                <a:sym typeface="Wingdings" pitchFamily="2" charset="2"/>
              </a:rPr>
              <a:t> </a:t>
            </a:r>
            <a:r>
              <a:rPr lang="en-US" sz="2400" b="1" dirty="0" smtClean="0">
                <a:sym typeface="Wingdings" pitchFamily="2" charset="2"/>
              </a:rPr>
              <a:t>Efficiency</a:t>
            </a:r>
            <a:r>
              <a:rPr lang="en-US" sz="2400" dirty="0" smtClean="0">
                <a:sym typeface="Wingdings" pitchFamily="2" charset="2"/>
              </a:rPr>
              <a:t> in the </a:t>
            </a:r>
            <a:r>
              <a:rPr lang="en-US" sz="2400" b="1" dirty="0" smtClean="0">
                <a:sym typeface="Wingdings" pitchFamily="2" charset="2"/>
              </a:rPr>
              <a:t>long-run</a:t>
            </a:r>
            <a:r>
              <a:rPr lang="en-US" sz="2400" dirty="0" smtClean="0">
                <a:sym typeface="Wingdings" pitchFamily="2" charset="2"/>
              </a:rPr>
              <a:t>.</a:t>
            </a:r>
            <a:endParaRPr lang="en-US" sz="2400" dirty="0"/>
          </a:p>
          <a:p>
            <a:endParaRPr lang="en-US" dirty="0"/>
          </a:p>
        </p:txBody>
      </p:sp>
    </p:spTree>
    <p:extLst>
      <p:ext uri="{BB962C8B-B14F-4D97-AF65-F5344CB8AC3E}">
        <p14:creationId xmlns:p14="http://schemas.microsoft.com/office/powerpoint/2010/main" val="3474709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rmAutofit fontScale="90000"/>
          </a:bodyPr>
          <a:lstStyle/>
          <a:p>
            <a:r>
              <a:rPr lang="en-US" dirty="0" smtClean="0"/>
              <a:t>Total, Average, and Marginal Revenue</a:t>
            </a:r>
            <a:endParaRPr lang="en-US"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83270" y="1600200"/>
            <a:ext cx="7377459"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55941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GOAL: </a:t>
            </a:r>
            <a:r>
              <a:rPr lang="en-US" sz="4000" dirty="0" smtClean="0"/>
              <a:t>max (profits) = max(TR-TC)</a:t>
            </a:r>
            <a:endParaRPr lang="en-US" sz="4000" dirty="0"/>
          </a:p>
        </p:txBody>
      </p:sp>
      <p:sp>
        <p:nvSpPr>
          <p:cNvPr id="3" name="Content Placeholder 2"/>
          <p:cNvSpPr>
            <a:spLocks noGrp="1"/>
          </p:cNvSpPr>
          <p:nvPr>
            <p:ph idx="1"/>
          </p:nvPr>
        </p:nvSpPr>
        <p:spPr/>
        <p:txBody>
          <a:bodyPr>
            <a:normAutofit/>
          </a:bodyPr>
          <a:lstStyle/>
          <a:p>
            <a:r>
              <a:rPr lang="en-US" sz="2400" dirty="0" smtClean="0"/>
              <a:t>This will happen at the point where </a:t>
            </a:r>
            <a:r>
              <a:rPr lang="en-US" sz="2400" b="1" dirty="0" smtClean="0"/>
              <a:t>MR= MC</a:t>
            </a:r>
            <a:r>
              <a:rPr lang="en-US" sz="2400" dirty="0" smtClean="0"/>
              <a:t>. Why?</a:t>
            </a:r>
            <a:endParaRPr lang="en-US" sz="2400" dirty="0"/>
          </a:p>
        </p:txBody>
      </p:sp>
    </p:spTree>
    <p:extLst>
      <p:ext uri="{BB962C8B-B14F-4D97-AF65-F5344CB8AC3E}">
        <p14:creationId xmlns:p14="http://schemas.microsoft.com/office/powerpoint/2010/main" val="2546094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Profit Maximization (MR=MC)</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600200"/>
            <a:ext cx="599384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07329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Maximization</a:t>
            </a:r>
            <a:endParaRPr lang="en-US" dirty="0"/>
          </a:p>
        </p:txBody>
      </p:sp>
      <p:sp>
        <p:nvSpPr>
          <p:cNvPr id="3" name="Content Placeholder 2"/>
          <p:cNvSpPr>
            <a:spLocks noGrp="1"/>
          </p:cNvSpPr>
          <p:nvPr>
            <p:ph idx="1"/>
          </p:nvPr>
        </p:nvSpPr>
        <p:spPr/>
        <p:txBody>
          <a:bodyPr/>
          <a:lstStyle/>
          <a:p>
            <a:r>
              <a:rPr lang="en-US" dirty="0"/>
              <a:t>The marginal-cost curve and the firm’s supply decision</a:t>
            </a:r>
          </a:p>
          <a:p>
            <a:pPr lvl="1"/>
            <a:r>
              <a:rPr lang="en-US" dirty="0"/>
              <a:t>MC curve – upward sloping</a:t>
            </a:r>
          </a:p>
          <a:p>
            <a:pPr lvl="1"/>
            <a:r>
              <a:rPr lang="en-US" dirty="0"/>
              <a:t>ATC curve – U-shaped</a:t>
            </a:r>
          </a:p>
          <a:p>
            <a:pPr lvl="1"/>
            <a:r>
              <a:rPr lang="en-US" dirty="0"/>
              <a:t>MC curve crosses the ATC curve at the minimum of ATC curve</a:t>
            </a:r>
          </a:p>
          <a:p>
            <a:pPr lvl="1"/>
            <a:r>
              <a:rPr lang="en-US" dirty="0"/>
              <a:t>P = AR = MR</a:t>
            </a:r>
          </a:p>
          <a:p>
            <a:endParaRPr lang="en-US" dirty="0"/>
          </a:p>
        </p:txBody>
      </p:sp>
    </p:spTree>
    <p:extLst>
      <p:ext uri="{BB962C8B-B14F-4D97-AF65-F5344CB8AC3E}">
        <p14:creationId xmlns:p14="http://schemas.microsoft.com/office/powerpoint/2010/main" val="2479949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Profit Maximization</a:t>
            </a:r>
            <a:endParaRPr lang="en-US" dirty="0"/>
          </a:p>
        </p:txBody>
      </p:sp>
      <p:sp>
        <p:nvSpPr>
          <p:cNvPr id="3" name="Content Placeholder 2"/>
          <p:cNvSpPr>
            <a:spLocks noGrp="1"/>
          </p:cNvSpPr>
          <p:nvPr>
            <p:ph idx="1"/>
          </p:nvPr>
        </p:nvSpPr>
        <p:spPr/>
        <p:txBody>
          <a:bodyPr/>
          <a:lstStyle/>
          <a:p>
            <a:r>
              <a:rPr lang="en-US" dirty="0"/>
              <a:t>Rules for profit maximization:</a:t>
            </a:r>
          </a:p>
          <a:p>
            <a:pPr lvl="1"/>
            <a:r>
              <a:rPr lang="en-US" dirty="0"/>
              <a:t>If MR &gt; MC – firm should increase output</a:t>
            </a:r>
          </a:p>
          <a:p>
            <a:pPr lvl="1"/>
            <a:r>
              <a:rPr lang="en-US" dirty="0"/>
              <a:t>If MC &gt; MR – firm should decrease output</a:t>
            </a:r>
          </a:p>
          <a:p>
            <a:pPr lvl="1"/>
            <a:r>
              <a:rPr lang="en-US" dirty="0"/>
              <a:t>If MR = MC – profit-maximizing level of output</a:t>
            </a:r>
          </a:p>
          <a:p>
            <a:r>
              <a:rPr lang="en-US" dirty="0"/>
              <a:t>Marginal-cost curve</a:t>
            </a:r>
          </a:p>
          <a:p>
            <a:pPr lvl="1"/>
            <a:r>
              <a:rPr lang="en-US" dirty="0"/>
              <a:t>Determines the quantity of the good the firm is willing to supply at any price</a:t>
            </a:r>
          </a:p>
          <a:p>
            <a:pPr lvl="1"/>
            <a:r>
              <a:rPr lang="en-US" dirty="0"/>
              <a:t>Is the supply curve</a:t>
            </a:r>
          </a:p>
          <a:p>
            <a:endParaRPr lang="en-US" dirty="0"/>
          </a:p>
        </p:txBody>
      </p:sp>
    </p:spTree>
    <p:extLst>
      <p:ext uri="{BB962C8B-B14F-4D97-AF65-F5344CB8AC3E}">
        <p14:creationId xmlns:p14="http://schemas.microsoft.com/office/powerpoint/2010/main" val="2211067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Short-Run (SR) Equilibrium</a:t>
            </a:r>
          </a:p>
        </p:txBody>
      </p:sp>
      <p:grpSp>
        <p:nvGrpSpPr>
          <p:cNvPr id="3" name="Group 17"/>
          <p:cNvGrpSpPr>
            <a:grpSpLocks/>
          </p:cNvGrpSpPr>
          <p:nvPr/>
        </p:nvGrpSpPr>
        <p:grpSpPr bwMode="auto">
          <a:xfrm>
            <a:off x="444500" y="1906303"/>
            <a:ext cx="7829550" cy="3554413"/>
            <a:chOff x="778991" y="1102425"/>
            <a:chExt cx="7830602" cy="3553495"/>
          </a:xfrm>
        </p:grpSpPr>
        <p:sp>
          <p:nvSpPr>
            <p:cNvPr id="4" name="Rectangle 3"/>
            <p:cNvSpPr/>
            <p:nvPr/>
          </p:nvSpPr>
          <p:spPr>
            <a:xfrm>
              <a:off x="1828470" y="1199238"/>
              <a:ext cx="6781123" cy="34439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None/>
                <a:defRPr/>
              </a:pPr>
              <a:endParaRPr lang="en-US" sz="1600">
                <a:solidFill>
                  <a:schemeClr val="tx1"/>
                </a:solidFill>
              </a:endParaRPr>
            </a:p>
          </p:txBody>
        </p:sp>
        <p:grpSp>
          <p:nvGrpSpPr>
            <p:cNvPr id="5" name="Group 16"/>
            <p:cNvGrpSpPr>
              <a:grpSpLocks/>
            </p:cNvGrpSpPr>
            <p:nvPr/>
          </p:nvGrpSpPr>
          <p:grpSpPr bwMode="auto">
            <a:xfrm>
              <a:off x="778991" y="1102425"/>
              <a:ext cx="1038469" cy="3553495"/>
              <a:chOff x="778991" y="1102425"/>
              <a:chExt cx="1038469" cy="3553495"/>
            </a:xfrm>
          </p:grpSpPr>
          <p:cxnSp>
            <p:nvCxnSpPr>
              <p:cNvPr id="6" name="Straight Connector 5"/>
              <p:cNvCxnSpPr/>
              <p:nvPr/>
            </p:nvCxnSpPr>
            <p:spPr>
              <a:xfrm rot="5400000">
                <a:off x="83460" y="2922024"/>
                <a:ext cx="34677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11"/>
              <p:cNvSpPr txBox="1">
                <a:spLocks noChangeArrowheads="1"/>
              </p:cNvSpPr>
              <p:nvPr/>
            </p:nvSpPr>
            <p:spPr bwMode="auto">
              <a:xfrm>
                <a:off x="778991" y="1102425"/>
                <a:ext cx="1003919" cy="929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r" eaLnBrk="1" hangingPunct="1">
                  <a:buFontTx/>
                  <a:buNone/>
                </a:pPr>
                <a:r>
                  <a:rPr lang="en-US" sz="1600"/>
                  <a:t>Costs</a:t>
                </a:r>
              </a:p>
              <a:p>
                <a:pPr algn="r" eaLnBrk="1" hangingPunct="1">
                  <a:buFontTx/>
                  <a:buNone/>
                </a:pPr>
                <a:r>
                  <a:rPr lang="en-US" sz="1600"/>
                  <a:t>and</a:t>
                </a:r>
              </a:p>
              <a:p>
                <a:pPr algn="r" eaLnBrk="1" hangingPunct="1">
                  <a:buFontTx/>
                  <a:buNone/>
                </a:pPr>
                <a:r>
                  <a:rPr lang="en-US" sz="1600"/>
                  <a:t>Revenue</a:t>
                </a:r>
              </a:p>
            </p:txBody>
          </p:sp>
        </p:grpSp>
      </p:grpSp>
      <p:grpSp>
        <p:nvGrpSpPr>
          <p:cNvPr id="8" name="Group 14"/>
          <p:cNvGrpSpPr>
            <a:grpSpLocks/>
          </p:cNvGrpSpPr>
          <p:nvPr/>
        </p:nvGrpSpPr>
        <p:grpSpPr bwMode="auto">
          <a:xfrm>
            <a:off x="1336675" y="5448016"/>
            <a:ext cx="7137400" cy="360362"/>
            <a:chOff x="1672457" y="4643257"/>
            <a:chExt cx="7136585" cy="360290"/>
          </a:xfrm>
        </p:grpSpPr>
        <p:cxnSp>
          <p:nvCxnSpPr>
            <p:cNvPr id="9" name="Straight Connector 8"/>
            <p:cNvCxnSpPr/>
            <p:nvPr/>
          </p:nvCxnSpPr>
          <p:spPr>
            <a:xfrm flipV="1">
              <a:off x="1816904" y="4643257"/>
              <a:ext cx="6828645" cy="111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10"/>
            <p:cNvSpPr txBox="1">
              <a:spLocks noChangeArrowheads="1"/>
            </p:cNvSpPr>
            <p:nvPr/>
          </p:nvSpPr>
          <p:spPr bwMode="auto">
            <a:xfrm>
              <a:off x="7802141" y="4665028"/>
              <a:ext cx="1006901" cy="338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Quantity </a:t>
              </a:r>
            </a:p>
          </p:txBody>
        </p:sp>
        <p:sp>
          <p:nvSpPr>
            <p:cNvPr id="11" name="TextBox 13"/>
            <p:cNvSpPr txBox="1">
              <a:spLocks noChangeArrowheads="1"/>
            </p:cNvSpPr>
            <p:nvPr/>
          </p:nvSpPr>
          <p:spPr bwMode="auto">
            <a:xfrm>
              <a:off x="1672457" y="4665028"/>
              <a:ext cx="298448" cy="338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0</a:t>
              </a:r>
            </a:p>
          </p:txBody>
        </p:sp>
      </p:grpSp>
      <p:grpSp>
        <p:nvGrpSpPr>
          <p:cNvPr id="12" name="Group 22"/>
          <p:cNvGrpSpPr>
            <a:grpSpLocks/>
          </p:cNvGrpSpPr>
          <p:nvPr/>
        </p:nvGrpSpPr>
        <p:grpSpPr bwMode="auto">
          <a:xfrm>
            <a:off x="2111375" y="2620678"/>
            <a:ext cx="5599113" cy="1868488"/>
            <a:chOff x="1805050" y="2006930"/>
            <a:chExt cx="5599490" cy="1868385"/>
          </a:xfrm>
        </p:grpSpPr>
        <p:sp>
          <p:nvSpPr>
            <p:cNvPr id="13" name="Freeform 12"/>
            <p:cNvSpPr/>
            <p:nvPr/>
          </p:nvSpPr>
          <p:spPr>
            <a:xfrm>
              <a:off x="1805050" y="2006930"/>
              <a:ext cx="4988261" cy="1868385"/>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Lst>
              <a:ahLst/>
              <a:cxnLst>
                <a:cxn ang="0">
                  <a:pos x="connsiteX0" y="connsiteY0"/>
                </a:cxn>
                <a:cxn ang="0">
                  <a:pos x="connsiteX1" y="connsiteY1"/>
                </a:cxn>
              </a:cxnLst>
              <a:rect l="l" t="t" r="r" b="b"/>
              <a:pathLst>
                <a:path w="4987636" h="1868385">
                  <a:moveTo>
                    <a:pt x="0" y="0"/>
                  </a:moveTo>
                  <a:cubicBezTo>
                    <a:pt x="1009402" y="1717964"/>
                    <a:pt x="3087584" y="1868385"/>
                    <a:pt x="4987636" y="665018"/>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600"/>
            </a:p>
          </p:txBody>
        </p:sp>
        <p:sp>
          <p:nvSpPr>
            <p:cNvPr id="14" name="TextBox 21"/>
            <p:cNvSpPr txBox="1">
              <a:spLocks noChangeArrowheads="1"/>
            </p:cNvSpPr>
            <p:nvPr/>
          </p:nvSpPr>
          <p:spPr bwMode="auto">
            <a:xfrm>
              <a:off x="6826331" y="2418607"/>
              <a:ext cx="578209" cy="338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ATC</a:t>
              </a:r>
            </a:p>
          </p:txBody>
        </p:sp>
      </p:grpSp>
      <p:grpSp>
        <p:nvGrpSpPr>
          <p:cNvPr id="15" name="Group 23"/>
          <p:cNvGrpSpPr>
            <a:grpSpLocks/>
          </p:cNvGrpSpPr>
          <p:nvPr/>
        </p:nvGrpSpPr>
        <p:grpSpPr bwMode="auto">
          <a:xfrm>
            <a:off x="1765300" y="3849403"/>
            <a:ext cx="5408613" cy="1611313"/>
            <a:chOff x="1805050" y="2608612"/>
            <a:chExt cx="5408823" cy="1611088"/>
          </a:xfrm>
        </p:grpSpPr>
        <p:sp>
          <p:nvSpPr>
            <p:cNvPr id="16" name="Freeform 15"/>
            <p:cNvSpPr/>
            <p:nvPr/>
          </p:nvSpPr>
          <p:spPr>
            <a:xfrm>
              <a:off x="1805050" y="2672103"/>
              <a:ext cx="4788086" cy="1547597"/>
            </a:xfrm>
            <a:custGeom>
              <a:avLst/>
              <a:gdLst>
                <a:gd name="connsiteX0" fmla="*/ 0 w 4488873"/>
                <a:gd name="connsiteY0" fmla="*/ 0 h 1021278"/>
                <a:gd name="connsiteX1" fmla="*/ 4488873 w 4488873"/>
                <a:gd name="connsiteY1" fmla="*/ 1021278 h 1021278"/>
                <a:gd name="connsiteX0" fmla="*/ 0 w 4488873"/>
                <a:gd name="connsiteY0" fmla="*/ 0 h 1717964"/>
                <a:gd name="connsiteX1" fmla="*/ 4488873 w 4488873"/>
                <a:gd name="connsiteY1" fmla="*/ 1021278 h 1717964"/>
                <a:gd name="connsiteX0" fmla="*/ 0 w 4488873"/>
                <a:gd name="connsiteY0" fmla="*/ 0 h 1785258"/>
                <a:gd name="connsiteX1" fmla="*/ 4488873 w 4488873"/>
                <a:gd name="connsiteY1" fmla="*/ 1021278 h 1785258"/>
                <a:gd name="connsiteX0" fmla="*/ 0 w 4987636"/>
                <a:gd name="connsiteY0" fmla="*/ 0 h 1717964"/>
                <a:gd name="connsiteX1" fmla="*/ 4987636 w 4987636"/>
                <a:gd name="connsiteY1" fmla="*/ 665018 h 1717964"/>
                <a:gd name="connsiteX0" fmla="*/ 0 w 4987636"/>
                <a:gd name="connsiteY0" fmla="*/ 0 h 1868385"/>
                <a:gd name="connsiteX1" fmla="*/ 4987636 w 4987636"/>
                <a:gd name="connsiteY1" fmla="*/ 665018 h 1868385"/>
                <a:gd name="connsiteX0" fmla="*/ 0 w 4987636"/>
                <a:gd name="connsiteY0" fmla="*/ 0 h 1717964"/>
                <a:gd name="connsiteX1" fmla="*/ 4987636 w 4987636"/>
                <a:gd name="connsiteY1" fmla="*/ 47501 h 1717964"/>
                <a:gd name="connsiteX0" fmla="*/ 0 w 4987636"/>
                <a:gd name="connsiteY0" fmla="*/ 0 h 1250868"/>
                <a:gd name="connsiteX1" fmla="*/ 4987636 w 4987636"/>
                <a:gd name="connsiteY1" fmla="*/ 47501 h 1250868"/>
                <a:gd name="connsiteX0" fmla="*/ 0 w 4987636"/>
                <a:gd name="connsiteY0" fmla="*/ 0 h 1250868"/>
                <a:gd name="connsiteX1" fmla="*/ 4987636 w 4987636"/>
                <a:gd name="connsiteY1" fmla="*/ 47501 h 1250868"/>
                <a:gd name="connsiteX0" fmla="*/ 0 w 4987636"/>
                <a:gd name="connsiteY0" fmla="*/ 0 h 1464623"/>
                <a:gd name="connsiteX1" fmla="*/ 4987636 w 4987636"/>
                <a:gd name="connsiteY1" fmla="*/ 47501 h 1464623"/>
                <a:gd name="connsiteX0" fmla="*/ 0 w 4987636"/>
                <a:gd name="connsiteY0" fmla="*/ 178130 h 1417122"/>
                <a:gd name="connsiteX1" fmla="*/ 4987636 w 4987636"/>
                <a:gd name="connsiteY1" fmla="*/ 0 h 1417122"/>
                <a:gd name="connsiteX0" fmla="*/ 0 w 4987636"/>
                <a:gd name="connsiteY0" fmla="*/ 178130 h 1421081"/>
                <a:gd name="connsiteX1" fmla="*/ 4987636 w 4987636"/>
                <a:gd name="connsiteY1" fmla="*/ 0 h 1421081"/>
                <a:gd name="connsiteX0" fmla="*/ 0 w 4987636"/>
                <a:gd name="connsiteY0" fmla="*/ 178130 h 1417122"/>
                <a:gd name="connsiteX1" fmla="*/ 4987636 w 4987636"/>
                <a:gd name="connsiteY1" fmla="*/ 0 h 1417122"/>
                <a:gd name="connsiteX0" fmla="*/ 0 w 4987636"/>
                <a:gd name="connsiteY0" fmla="*/ 178130 h 1417122"/>
                <a:gd name="connsiteX1" fmla="*/ 4987636 w 4987636"/>
                <a:gd name="connsiteY1" fmla="*/ 0 h 1417122"/>
                <a:gd name="connsiteX0" fmla="*/ 0 w 4987636"/>
                <a:gd name="connsiteY0" fmla="*/ 178130 h 1547750"/>
                <a:gd name="connsiteX1" fmla="*/ 4987636 w 4987636"/>
                <a:gd name="connsiteY1" fmla="*/ 0 h 1547750"/>
              </a:gdLst>
              <a:ahLst/>
              <a:cxnLst>
                <a:cxn ang="0">
                  <a:pos x="connsiteX0" y="connsiteY0"/>
                </a:cxn>
                <a:cxn ang="0">
                  <a:pos x="connsiteX1" y="connsiteY1"/>
                </a:cxn>
              </a:cxnLst>
              <a:rect l="l" t="t" r="r" b="b"/>
              <a:pathLst>
                <a:path w="4987636" h="1547750">
                  <a:moveTo>
                    <a:pt x="0" y="178130"/>
                  </a:moveTo>
                  <a:cubicBezTo>
                    <a:pt x="489813" y="1278577"/>
                    <a:pt x="959746" y="1547750"/>
                    <a:pt x="4987636" y="0"/>
                  </a:cubicBezTo>
                </a:path>
              </a:pathLst>
            </a:custGeom>
            <a:ln w="381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buFontTx/>
                <a:buNone/>
                <a:defRPr/>
              </a:pPr>
              <a:endParaRPr lang="en-US" sz="1600"/>
            </a:p>
          </p:txBody>
        </p:sp>
        <p:sp>
          <p:nvSpPr>
            <p:cNvPr id="17" name="TextBox 25"/>
            <p:cNvSpPr txBox="1">
              <a:spLocks noChangeArrowheads="1"/>
            </p:cNvSpPr>
            <p:nvPr/>
          </p:nvSpPr>
          <p:spPr bwMode="auto">
            <a:xfrm>
              <a:off x="6624459" y="2608612"/>
              <a:ext cx="589414" cy="338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AVC</a:t>
              </a:r>
            </a:p>
          </p:txBody>
        </p:sp>
      </p:grpSp>
      <p:grpSp>
        <p:nvGrpSpPr>
          <p:cNvPr id="18" name="Group 37"/>
          <p:cNvGrpSpPr>
            <a:grpSpLocks/>
          </p:cNvGrpSpPr>
          <p:nvPr/>
        </p:nvGrpSpPr>
        <p:grpSpPr bwMode="auto">
          <a:xfrm>
            <a:off x="187325" y="3403316"/>
            <a:ext cx="8142288" cy="474662"/>
            <a:chOff x="23694" y="2789022"/>
            <a:chExt cx="8143261" cy="474804"/>
          </a:xfrm>
        </p:grpSpPr>
        <p:grpSp>
          <p:nvGrpSpPr>
            <p:cNvPr id="19" name="Group 31"/>
            <p:cNvGrpSpPr>
              <a:grpSpLocks/>
            </p:cNvGrpSpPr>
            <p:nvPr/>
          </p:nvGrpSpPr>
          <p:grpSpPr bwMode="auto">
            <a:xfrm>
              <a:off x="1341485" y="2789022"/>
              <a:ext cx="6825470" cy="338538"/>
              <a:chOff x="1198985" y="2789022"/>
              <a:chExt cx="6825470" cy="338538"/>
            </a:xfrm>
          </p:grpSpPr>
          <p:cxnSp>
            <p:nvCxnSpPr>
              <p:cNvPr id="21" name="Straight Connector 20"/>
              <p:cNvCxnSpPr/>
              <p:nvPr/>
            </p:nvCxnSpPr>
            <p:spPr>
              <a:xfrm flipV="1">
                <a:off x="1198976" y="3124084"/>
                <a:ext cx="61761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Box 30"/>
              <p:cNvSpPr txBox="1">
                <a:spLocks noChangeArrowheads="1"/>
              </p:cNvSpPr>
              <p:nvPr/>
            </p:nvSpPr>
            <p:spPr bwMode="auto">
              <a:xfrm>
                <a:off x="6860257" y="2789022"/>
                <a:ext cx="1164198" cy="3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P=AR=MR</a:t>
                </a:r>
              </a:p>
            </p:txBody>
          </p:sp>
        </p:grpSp>
        <p:sp>
          <p:nvSpPr>
            <p:cNvPr id="20" name="TextBox 32"/>
            <p:cNvSpPr txBox="1">
              <a:spLocks noChangeArrowheads="1"/>
            </p:cNvSpPr>
            <p:nvPr/>
          </p:nvSpPr>
          <p:spPr bwMode="auto">
            <a:xfrm>
              <a:off x="23694" y="2925287"/>
              <a:ext cx="1350163" cy="338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P=MR</a:t>
              </a:r>
              <a:r>
                <a:rPr lang="en-US" sz="1600" baseline="-25000"/>
                <a:t>1</a:t>
              </a:r>
              <a:r>
                <a:rPr lang="en-US" sz="1600"/>
                <a:t>=MR</a:t>
              </a:r>
              <a:r>
                <a:rPr lang="en-US" sz="1600" baseline="-25000"/>
                <a:t>2</a:t>
              </a:r>
            </a:p>
          </p:txBody>
        </p:sp>
      </p:grpSp>
      <p:grpSp>
        <p:nvGrpSpPr>
          <p:cNvPr id="23" name="Group 34"/>
          <p:cNvGrpSpPr>
            <a:grpSpLocks/>
          </p:cNvGrpSpPr>
          <p:nvPr/>
        </p:nvGrpSpPr>
        <p:grpSpPr bwMode="auto">
          <a:xfrm>
            <a:off x="2289175" y="2625441"/>
            <a:ext cx="5057775" cy="2667000"/>
            <a:chOff x="1723905" y="1288472"/>
            <a:chExt cx="5057869" cy="2667990"/>
          </a:xfrm>
        </p:grpSpPr>
        <p:cxnSp>
          <p:nvCxnSpPr>
            <p:cNvPr id="24" name="Straight Connector 23"/>
            <p:cNvCxnSpPr/>
            <p:nvPr/>
          </p:nvCxnSpPr>
          <p:spPr>
            <a:xfrm flipV="1">
              <a:off x="1723905" y="1604501"/>
              <a:ext cx="4572085" cy="235196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TextBox 36"/>
            <p:cNvSpPr txBox="1">
              <a:spLocks noChangeArrowheads="1"/>
            </p:cNvSpPr>
            <p:nvPr/>
          </p:nvSpPr>
          <p:spPr bwMode="auto">
            <a:xfrm>
              <a:off x="6278101" y="1288472"/>
              <a:ext cx="503673" cy="33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MC</a:t>
              </a:r>
            </a:p>
          </p:txBody>
        </p:sp>
      </p:grpSp>
      <p:grpSp>
        <p:nvGrpSpPr>
          <p:cNvPr id="26" name="Group 43"/>
          <p:cNvGrpSpPr>
            <a:grpSpLocks/>
          </p:cNvGrpSpPr>
          <p:nvPr/>
        </p:nvGrpSpPr>
        <p:grpSpPr bwMode="auto">
          <a:xfrm>
            <a:off x="885825" y="4535203"/>
            <a:ext cx="2484438" cy="338138"/>
            <a:chOff x="724433" y="2925291"/>
            <a:chExt cx="2483880" cy="338971"/>
          </a:xfrm>
        </p:grpSpPr>
        <p:cxnSp>
          <p:nvCxnSpPr>
            <p:cNvPr id="27" name="Straight Connector 26"/>
            <p:cNvCxnSpPr/>
            <p:nvPr/>
          </p:nvCxnSpPr>
          <p:spPr>
            <a:xfrm>
              <a:off x="1341832" y="3124218"/>
              <a:ext cx="1866481" cy="1591"/>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8" name="TextBox 45"/>
            <p:cNvSpPr txBox="1">
              <a:spLocks noChangeArrowheads="1"/>
            </p:cNvSpPr>
            <p:nvPr/>
          </p:nvSpPr>
          <p:spPr bwMode="auto">
            <a:xfrm>
              <a:off x="724433" y="2925291"/>
              <a:ext cx="578889" cy="33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MC</a:t>
              </a:r>
              <a:r>
                <a:rPr lang="en-US" sz="1600" baseline="-25000"/>
                <a:t>1</a:t>
              </a:r>
            </a:p>
          </p:txBody>
        </p:sp>
      </p:grpSp>
      <p:grpSp>
        <p:nvGrpSpPr>
          <p:cNvPr id="29" name="Group 48"/>
          <p:cNvGrpSpPr>
            <a:grpSpLocks/>
          </p:cNvGrpSpPr>
          <p:nvPr/>
        </p:nvGrpSpPr>
        <p:grpSpPr bwMode="auto">
          <a:xfrm>
            <a:off x="895350" y="3036603"/>
            <a:ext cx="5407025" cy="338138"/>
            <a:chOff x="724362" y="2925291"/>
            <a:chExt cx="5407256" cy="338971"/>
          </a:xfrm>
        </p:grpSpPr>
        <p:cxnSp>
          <p:nvCxnSpPr>
            <p:cNvPr id="30" name="Straight Connector 29"/>
            <p:cNvCxnSpPr/>
            <p:nvPr/>
          </p:nvCxnSpPr>
          <p:spPr>
            <a:xfrm>
              <a:off x="1341926" y="3124218"/>
              <a:ext cx="4789692" cy="318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TextBox 50"/>
            <p:cNvSpPr txBox="1">
              <a:spLocks noChangeArrowheads="1"/>
            </p:cNvSpPr>
            <p:nvPr/>
          </p:nvSpPr>
          <p:spPr bwMode="auto">
            <a:xfrm>
              <a:off x="724362" y="2925291"/>
              <a:ext cx="579028" cy="33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MC</a:t>
              </a:r>
              <a:r>
                <a:rPr lang="en-US" sz="1600" baseline="-25000"/>
                <a:t>2</a:t>
              </a:r>
            </a:p>
          </p:txBody>
        </p:sp>
      </p:grpSp>
      <p:grpSp>
        <p:nvGrpSpPr>
          <p:cNvPr id="32" name="Group 62"/>
          <p:cNvGrpSpPr>
            <a:grpSpLocks/>
          </p:cNvGrpSpPr>
          <p:nvPr/>
        </p:nvGrpSpPr>
        <p:grpSpPr bwMode="auto">
          <a:xfrm>
            <a:off x="6083300" y="3239803"/>
            <a:ext cx="420688" cy="2533650"/>
            <a:chOff x="5314379" y="2624446"/>
            <a:chExt cx="419929" cy="2533464"/>
          </a:xfrm>
        </p:grpSpPr>
        <p:sp>
          <p:nvSpPr>
            <p:cNvPr id="33" name="TextBox 55"/>
            <p:cNvSpPr txBox="1">
              <a:spLocks noChangeArrowheads="1"/>
            </p:cNvSpPr>
            <p:nvPr/>
          </p:nvSpPr>
          <p:spPr bwMode="auto">
            <a:xfrm>
              <a:off x="5314379" y="4819378"/>
              <a:ext cx="419929" cy="33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Q</a:t>
              </a:r>
              <a:r>
                <a:rPr lang="en-US" sz="1600" baseline="-25000"/>
                <a:t>2</a:t>
              </a:r>
            </a:p>
          </p:txBody>
        </p:sp>
        <p:cxnSp>
          <p:nvCxnSpPr>
            <p:cNvPr id="34" name="Straight Connector 33"/>
            <p:cNvCxnSpPr/>
            <p:nvPr/>
          </p:nvCxnSpPr>
          <p:spPr>
            <a:xfrm rot="5400000">
              <a:off x="4399708" y="3732442"/>
              <a:ext cx="2219162" cy="316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5" name="Group 60"/>
          <p:cNvGrpSpPr>
            <a:grpSpLocks/>
          </p:cNvGrpSpPr>
          <p:nvPr/>
        </p:nvGrpSpPr>
        <p:grpSpPr bwMode="auto">
          <a:xfrm>
            <a:off x="3152775" y="4728878"/>
            <a:ext cx="420688" cy="1044575"/>
            <a:chOff x="2989352" y="4114803"/>
            <a:chExt cx="419929" cy="1045281"/>
          </a:xfrm>
        </p:grpSpPr>
        <p:sp>
          <p:nvSpPr>
            <p:cNvPr id="36" name="TextBox 54"/>
            <p:cNvSpPr txBox="1">
              <a:spLocks noChangeArrowheads="1"/>
            </p:cNvSpPr>
            <p:nvPr/>
          </p:nvSpPr>
          <p:spPr bwMode="auto">
            <a:xfrm>
              <a:off x="2989352" y="4821357"/>
              <a:ext cx="419929" cy="338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Q</a:t>
              </a:r>
              <a:r>
                <a:rPr lang="en-US" sz="1600" baseline="-25000"/>
                <a:t>1</a:t>
              </a:r>
            </a:p>
          </p:txBody>
        </p:sp>
        <p:cxnSp>
          <p:nvCxnSpPr>
            <p:cNvPr id="37" name="Straight Connector 36"/>
            <p:cNvCxnSpPr/>
            <p:nvPr/>
          </p:nvCxnSpPr>
          <p:spPr>
            <a:xfrm rot="16200000" flipH="1">
              <a:off x="2832358" y="4477800"/>
              <a:ext cx="732333" cy="633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8" name="Group 64"/>
          <p:cNvGrpSpPr>
            <a:grpSpLocks/>
          </p:cNvGrpSpPr>
          <p:nvPr/>
        </p:nvGrpSpPr>
        <p:grpSpPr bwMode="auto">
          <a:xfrm>
            <a:off x="5000625" y="3738278"/>
            <a:ext cx="641350" cy="2070100"/>
            <a:chOff x="4837115" y="3124003"/>
            <a:chExt cx="641694" cy="2069466"/>
          </a:xfrm>
        </p:grpSpPr>
        <p:cxnSp>
          <p:nvCxnSpPr>
            <p:cNvPr id="39" name="Straight Connector 38"/>
            <p:cNvCxnSpPr/>
            <p:nvPr/>
          </p:nvCxnSpPr>
          <p:spPr>
            <a:xfrm rot="5400000">
              <a:off x="4287482" y="3989718"/>
              <a:ext cx="1733019"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0" name="TextBox 63"/>
            <p:cNvSpPr txBox="1">
              <a:spLocks noChangeArrowheads="1"/>
            </p:cNvSpPr>
            <p:nvPr/>
          </p:nvSpPr>
          <p:spPr bwMode="auto">
            <a:xfrm>
              <a:off x="4837115" y="4855004"/>
              <a:ext cx="641694" cy="338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buFontTx/>
                <a:buNone/>
              </a:pPr>
              <a:r>
                <a:rPr lang="en-US" sz="1600"/>
                <a:t>Q</a:t>
              </a:r>
              <a:r>
                <a:rPr lang="en-US" sz="1600" baseline="-25000"/>
                <a:t>MAX</a:t>
              </a:r>
            </a:p>
          </p:txBody>
        </p:sp>
      </p:grpSp>
      <p:sp>
        <p:nvSpPr>
          <p:cNvPr id="41" name="Freeform 183"/>
          <p:cNvSpPr>
            <a:spLocks/>
          </p:cNvSpPr>
          <p:nvPr/>
        </p:nvSpPr>
        <p:spPr bwMode="auto">
          <a:xfrm>
            <a:off x="5241925" y="3670016"/>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2" name="Group 69"/>
          <p:cNvGrpSpPr>
            <a:grpSpLocks/>
          </p:cNvGrpSpPr>
          <p:nvPr/>
        </p:nvGrpSpPr>
        <p:grpSpPr bwMode="auto">
          <a:xfrm>
            <a:off x="2455863" y="2031716"/>
            <a:ext cx="3713162" cy="1693862"/>
            <a:chOff x="2292818" y="1417741"/>
            <a:chExt cx="3712015" cy="1693596"/>
          </a:xfrm>
        </p:grpSpPr>
        <p:sp>
          <p:nvSpPr>
            <p:cNvPr id="43" name="TextBox 65"/>
            <p:cNvSpPr txBox="1">
              <a:spLocks noChangeArrowheads="1"/>
            </p:cNvSpPr>
            <p:nvPr/>
          </p:nvSpPr>
          <p:spPr bwMode="auto">
            <a:xfrm>
              <a:off x="2292818" y="1417741"/>
              <a:ext cx="3712015" cy="831028"/>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The firm maximizes profit by producing the quantity at which marginal cost equals marginal revenue.</a:t>
              </a:r>
            </a:p>
          </p:txBody>
        </p:sp>
        <p:cxnSp>
          <p:nvCxnSpPr>
            <p:cNvPr id="44" name="Straight Connector 43"/>
            <p:cNvCxnSpPr/>
            <p:nvPr/>
          </p:nvCxnSpPr>
          <p:spPr>
            <a:xfrm rot="16200000" flipV="1">
              <a:off x="4503456" y="2484402"/>
              <a:ext cx="872988" cy="380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85248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par>
                          <p:cTn id="11" fill="hold">
                            <p:stCondLst>
                              <p:cond delay="500"/>
                            </p:stCondLst>
                            <p:childTnLst>
                              <p:par>
                                <p:cTn id="12" presetID="22" presetClass="entr" presetSubtype="8" fill="hold" nodeType="afterEffect">
                                  <p:stCondLst>
                                    <p:cond delay="50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1000"/>
                                        <p:tgtEl>
                                          <p:spTgt spid="12"/>
                                        </p:tgtEl>
                                      </p:cBhvr>
                                    </p:animEffect>
                                  </p:childTnLst>
                                </p:cTn>
                              </p:par>
                            </p:childTnLst>
                          </p:cTn>
                        </p:par>
                        <p:par>
                          <p:cTn id="15" fill="hold">
                            <p:stCondLst>
                              <p:cond delay="2000"/>
                            </p:stCondLst>
                            <p:childTnLst>
                              <p:par>
                                <p:cTn id="16" presetID="22" presetClass="entr" presetSubtype="8" fill="hold" nodeType="afterEffect">
                                  <p:stCondLst>
                                    <p:cond delay="50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1000"/>
                                        <p:tgtEl>
                                          <p:spTgt spid="15"/>
                                        </p:tgtEl>
                                      </p:cBhvr>
                                    </p:animEffect>
                                  </p:childTnLst>
                                </p:cTn>
                              </p:par>
                            </p:childTnLst>
                          </p:cTn>
                        </p:par>
                        <p:par>
                          <p:cTn id="19" fill="hold">
                            <p:stCondLst>
                              <p:cond delay="3500"/>
                            </p:stCondLst>
                            <p:childTnLst>
                              <p:par>
                                <p:cTn id="20" presetID="22" presetClass="entr" presetSubtype="8" fill="hold" nodeType="afterEffect">
                                  <p:stCondLst>
                                    <p:cond delay="500"/>
                                  </p:stCondLst>
                                  <p:childTnLst>
                                    <p:set>
                                      <p:cBhvr>
                                        <p:cTn id="21" dur="1" fill="hold">
                                          <p:stCondLst>
                                            <p:cond delay="0"/>
                                          </p:stCondLst>
                                        </p:cTn>
                                        <p:tgtEl>
                                          <p:spTgt spid="23"/>
                                        </p:tgtEl>
                                        <p:attrNameLst>
                                          <p:attrName>style.visibility</p:attrName>
                                        </p:attrNameLst>
                                      </p:cBhvr>
                                      <p:to>
                                        <p:strVal val="visible"/>
                                      </p:to>
                                    </p:set>
                                    <p:animEffect transition="in" filter="wipe(left)">
                                      <p:cBhvr>
                                        <p:cTn id="22" dur="1000"/>
                                        <p:tgtEl>
                                          <p:spTgt spid="23"/>
                                        </p:tgtEl>
                                      </p:cBhvr>
                                    </p:animEffect>
                                  </p:childTnLst>
                                </p:cTn>
                              </p:par>
                            </p:childTnLst>
                          </p:cTn>
                        </p:par>
                        <p:par>
                          <p:cTn id="23" fill="hold">
                            <p:stCondLst>
                              <p:cond delay="5000"/>
                            </p:stCondLst>
                            <p:childTnLst>
                              <p:par>
                                <p:cTn id="24" presetID="22" presetClass="entr" presetSubtype="8" fill="hold" nodeType="afterEffect">
                                  <p:stCondLst>
                                    <p:cond delay="50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1000"/>
                                        <p:tgtEl>
                                          <p:spTgt spid="18"/>
                                        </p:tgtEl>
                                      </p:cBhvr>
                                    </p:animEffect>
                                  </p:childTnLst>
                                </p:cTn>
                              </p:par>
                            </p:childTnLst>
                          </p:cTn>
                        </p:par>
                        <p:par>
                          <p:cTn id="27" fill="hold">
                            <p:stCondLst>
                              <p:cond delay="6500"/>
                            </p:stCondLst>
                            <p:childTnLst>
                              <p:par>
                                <p:cTn id="28" presetID="22" presetClass="entr" presetSubtype="4" fill="hold" nodeType="afterEffect">
                                  <p:stCondLst>
                                    <p:cond delay="500"/>
                                  </p:stCondLst>
                                  <p:childTnLst>
                                    <p:set>
                                      <p:cBhvr>
                                        <p:cTn id="29" dur="1" fill="hold">
                                          <p:stCondLst>
                                            <p:cond delay="0"/>
                                          </p:stCondLst>
                                        </p:cTn>
                                        <p:tgtEl>
                                          <p:spTgt spid="35"/>
                                        </p:tgtEl>
                                        <p:attrNameLst>
                                          <p:attrName>style.visibility</p:attrName>
                                        </p:attrNameLst>
                                      </p:cBhvr>
                                      <p:to>
                                        <p:strVal val="visible"/>
                                      </p:to>
                                    </p:set>
                                    <p:animEffect transition="in" filter="wipe(down)">
                                      <p:cBhvr>
                                        <p:cTn id="30" dur="1000"/>
                                        <p:tgtEl>
                                          <p:spTgt spid="35"/>
                                        </p:tgtEl>
                                      </p:cBhvr>
                                    </p:animEffect>
                                  </p:childTnLst>
                                </p:cTn>
                              </p:par>
                            </p:childTnLst>
                          </p:cTn>
                        </p:par>
                        <p:par>
                          <p:cTn id="31" fill="hold">
                            <p:stCondLst>
                              <p:cond delay="8000"/>
                            </p:stCondLst>
                            <p:childTnLst>
                              <p:par>
                                <p:cTn id="32" presetID="22" presetClass="entr" presetSubtype="8" fill="hold"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left)">
                                      <p:cBhvr>
                                        <p:cTn id="34" dur="500"/>
                                        <p:tgtEl>
                                          <p:spTgt spid="26"/>
                                        </p:tgtEl>
                                      </p:cBhvr>
                                    </p:animEffect>
                                  </p:childTnLst>
                                </p:cTn>
                              </p:par>
                            </p:childTnLst>
                          </p:cTn>
                        </p:par>
                        <p:par>
                          <p:cTn id="35" fill="hold">
                            <p:stCondLst>
                              <p:cond delay="8500"/>
                            </p:stCondLst>
                            <p:childTnLst>
                              <p:par>
                                <p:cTn id="36" presetID="22" presetClass="entr" presetSubtype="4" fill="hold" nodeType="afterEffect">
                                  <p:stCondLst>
                                    <p:cond delay="500"/>
                                  </p:stCondLst>
                                  <p:childTnLst>
                                    <p:set>
                                      <p:cBhvr>
                                        <p:cTn id="37" dur="1" fill="hold">
                                          <p:stCondLst>
                                            <p:cond delay="0"/>
                                          </p:stCondLst>
                                        </p:cTn>
                                        <p:tgtEl>
                                          <p:spTgt spid="32"/>
                                        </p:tgtEl>
                                        <p:attrNameLst>
                                          <p:attrName>style.visibility</p:attrName>
                                        </p:attrNameLst>
                                      </p:cBhvr>
                                      <p:to>
                                        <p:strVal val="visible"/>
                                      </p:to>
                                    </p:set>
                                    <p:animEffect transition="in" filter="wipe(down)">
                                      <p:cBhvr>
                                        <p:cTn id="38" dur="1000"/>
                                        <p:tgtEl>
                                          <p:spTgt spid="32"/>
                                        </p:tgtEl>
                                      </p:cBhvr>
                                    </p:animEffect>
                                  </p:childTnLst>
                                </p:cTn>
                              </p:par>
                            </p:childTnLst>
                          </p:cTn>
                        </p:par>
                        <p:par>
                          <p:cTn id="39" fill="hold">
                            <p:stCondLst>
                              <p:cond delay="10000"/>
                            </p:stCondLst>
                            <p:childTnLst>
                              <p:par>
                                <p:cTn id="40" presetID="22" presetClass="entr" presetSubtype="8" fill="hold"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wipe(left)">
                                      <p:cBhvr>
                                        <p:cTn id="42" dur="500"/>
                                        <p:tgtEl>
                                          <p:spTgt spid="29"/>
                                        </p:tgtEl>
                                      </p:cBhvr>
                                    </p:animEffect>
                                  </p:childTnLst>
                                </p:cTn>
                              </p:par>
                            </p:childTnLst>
                          </p:cTn>
                        </p:par>
                        <p:par>
                          <p:cTn id="43" fill="hold">
                            <p:stCondLst>
                              <p:cond delay="10500"/>
                            </p:stCondLst>
                            <p:childTnLst>
                              <p:par>
                                <p:cTn id="44" presetID="22" presetClass="entr" presetSubtype="8" fill="hold" grpId="0" nodeType="after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wipe(left)">
                                      <p:cBhvr>
                                        <p:cTn id="46" dur="500"/>
                                        <p:tgtEl>
                                          <p:spTgt spid="41"/>
                                        </p:tgtEl>
                                      </p:cBhvr>
                                    </p:animEffect>
                                  </p:childTnLst>
                                </p:cTn>
                              </p:par>
                            </p:childTnLst>
                          </p:cTn>
                        </p:par>
                        <p:par>
                          <p:cTn id="47" fill="hold">
                            <p:stCondLst>
                              <p:cond delay="11000"/>
                            </p:stCondLst>
                            <p:childTnLst>
                              <p:par>
                                <p:cTn id="48" presetID="22" presetClass="entr" presetSubtype="1" fill="hold"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wipe(up)">
                                      <p:cBhvr>
                                        <p:cTn id="50" dur="500"/>
                                        <p:tgtEl>
                                          <p:spTgt spid="38"/>
                                        </p:tgtEl>
                                      </p:cBhvr>
                                    </p:animEffect>
                                  </p:childTnLst>
                                </p:cTn>
                              </p:par>
                            </p:childTnLst>
                          </p:cTn>
                        </p:par>
                        <p:par>
                          <p:cTn id="51" fill="hold">
                            <p:stCondLst>
                              <p:cond delay="11500"/>
                            </p:stCondLst>
                            <p:childTnLst>
                              <p:par>
                                <p:cTn id="52" presetID="22" presetClass="entr" presetSubtype="8"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wipe(left)">
                                      <p:cBhvr>
                                        <p:cTn id="5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1185</Words>
  <Application>Microsoft Office PowerPoint</Application>
  <PresentationFormat>On-screen Show (4:3)</PresentationFormat>
  <Paragraphs>256</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Perfect Competition Principles of Microeconomics   Boris Nikolaev</vt:lpstr>
      <vt:lpstr>Introduction</vt:lpstr>
      <vt:lpstr>Perfect Competition</vt:lpstr>
      <vt:lpstr>Total, Average, and Marginal Revenue</vt:lpstr>
      <vt:lpstr>GOAL: max (profits) = max(TR-TC)</vt:lpstr>
      <vt:lpstr>Profit Maximization (MR=MC)</vt:lpstr>
      <vt:lpstr>Profit Maximization</vt:lpstr>
      <vt:lpstr>Rules for Profit Maximization</vt:lpstr>
      <vt:lpstr>Short-Run (SR) Equilibrium</vt:lpstr>
      <vt:lpstr>MC and the Firm’s Supply Curve</vt:lpstr>
      <vt:lpstr>Shutdown Decision (SR)</vt:lpstr>
      <vt:lpstr>Shutdown Decision (SR)</vt:lpstr>
      <vt:lpstr>Short-Run Supply Curve</vt:lpstr>
      <vt:lpstr>Long Run</vt:lpstr>
      <vt:lpstr>Long-Run Equilibrium</vt:lpstr>
      <vt:lpstr>Measuring Profit</vt:lpstr>
      <vt:lpstr>Profit</vt:lpstr>
      <vt:lpstr>Long Run Supply Curve</vt:lpstr>
      <vt:lpstr>LR Profit</vt:lpstr>
      <vt:lpstr>Initial Condition</vt:lpstr>
      <vt:lpstr>Increase in Demand</vt:lpstr>
      <vt:lpstr>Long Run Response</vt:lpstr>
      <vt:lpstr>Efficiency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Perfect Competition Principles of Microeconomics   Boris Nikolaev</dc:title>
  <dc:creator>Bobson</dc:creator>
  <cp:lastModifiedBy>Bobson</cp:lastModifiedBy>
  <cp:revision>20</cp:revision>
  <dcterms:created xsi:type="dcterms:W3CDTF">2013-10-26T00:40:53Z</dcterms:created>
  <dcterms:modified xsi:type="dcterms:W3CDTF">2014-03-26T04:38:19Z</dcterms:modified>
</cp:coreProperties>
</file>