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9" r:id="rId1"/>
  </p:sldMasterIdLst>
  <p:notesMasterIdLst>
    <p:notesMasterId r:id="rId31"/>
  </p:notesMasterIdLst>
  <p:handoutMasterIdLst>
    <p:handoutMasterId r:id="rId32"/>
  </p:handoutMasterIdLst>
  <p:sldIdLst>
    <p:sldId id="256" r:id="rId2"/>
    <p:sldId id="297" r:id="rId3"/>
    <p:sldId id="306" r:id="rId4"/>
    <p:sldId id="278" r:id="rId5"/>
    <p:sldId id="298" r:id="rId6"/>
    <p:sldId id="305" r:id="rId7"/>
    <p:sldId id="299" r:id="rId8"/>
    <p:sldId id="307" r:id="rId9"/>
    <p:sldId id="284" r:id="rId10"/>
    <p:sldId id="300" r:id="rId11"/>
    <p:sldId id="301" r:id="rId12"/>
    <p:sldId id="308" r:id="rId13"/>
    <p:sldId id="310" r:id="rId14"/>
    <p:sldId id="311" r:id="rId15"/>
    <p:sldId id="312" r:id="rId16"/>
    <p:sldId id="325" r:id="rId17"/>
    <p:sldId id="313" r:id="rId18"/>
    <p:sldId id="314" r:id="rId19"/>
    <p:sldId id="315" r:id="rId20"/>
    <p:sldId id="324" r:id="rId21"/>
    <p:sldId id="316" r:id="rId22"/>
    <p:sldId id="317" r:id="rId23"/>
    <p:sldId id="318" r:id="rId24"/>
    <p:sldId id="326" r:id="rId25"/>
    <p:sldId id="319" r:id="rId26"/>
    <p:sldId id="320" r:id="rId27"/>
    <p:sldId id="321" r:id="rId28"/>
    <p:sldId id="322" r:id="rId29"/>
    <p:sldId id="303" r:id="rId30"/>
  </p:sldIdLst>
  <p:sldSz cx="9144000" cy="6858000" type="screen4x3"/>
  <p:notesSz cx="7026275" cy="9312275"/>
  <p:defaultTextStyle>
    <a:defPPr>
      <a:defRPr lang="en-US"/>
    </a:defPPr>
    <a:lvl1pPr algn="l" rtl="0" fontAlgn="base">
      <a:lnSpc>
        <a:spcPct val="80000"/>
      </a:lnSpc>
      <a:spcBef>
        <a:spcPct val="20000"/>
      </a:spcBef>
      <a:spcAft>
        <a:spcPct val="0"/>
      </a:spcAft>
      <a:defRPr sz="2400" kern="1200">
        <a:solidFill>
          <a:schemeClr val="tx1"/>
        </a:solidFill>
        <a:latin typeface="Arial" charset="0"/>
        <a:ea typeface="+mn-ea"/>
        <a:cs typeface="+mn-cs"/>
      </a:defRPr>
    </a:lvl1pPr>
    <a:lvl2pPr marL="457200" algn="l" rtl="0" fontAlgn="base">
      <a:lnSpc>
        <a:spcPct val="80000"/>
      </a:lnSpc>
      <a:spcBef>
        <a:spcPct val="20000"/>
      </a:spcBef>
      <a:spcAft>
        <a:spcPct val="0"/>
      </a:spcAft>
      <a:defRPr sz="2400" kern="1200">
        <a:solidFill>
          <a:schemeClr val="tx1"/>
        </a:solidFill>
        <a:latin typeface="Arial" charset="0"/>
        <a:ea typeface="+mn-ea"/>
        <a:cs typeface="+mn-cs"/>
      </a:defRPr>
    </a:lvl2pPr>
    <a:lvl3pPr marL="914400" algn="l" rtl="0" fontAlgn="base">
      <a:lnSpc>
        <a:spcPct val="80000"/>
      </a:lnSpc>
      <a:spcBef>
        <a:spcPct val="20000"/>
      </a:spcBef>
      <a:spcAft>
        <a:spcPct val="0"/>
      </a:spcAft>
      <a:defRPr sz="2400" kern="1200">
        <a:solidFill>
          <a:schemeClr val="tx1"/>
        </a:solidFill>
        <a:latin typeface="Arial" charset="0"/>
        <a:ea typeface="+mn-ea"/>
        <a:cs typeface="+mn-cs"/>
      </a:defRPr>
    </a:lvl3pPr>
    <a:lvl4pPr marL="1371600" algn="l" rtl="0" fontAlgn="base">
      <a:lnSpc>
        <a:spcPct val="80000"/>
      </a:lnSpc>
      <a:spcBef>
        <a:spcPct val="20000"/>
      </a:spcBef>
      <a:spcAft>
        <a:spcPct val="0"/>
      </a:spcAft>
      <a:defRPr sz="2400" kern="1200">
        <a:solidFill>
          <a:schemeClr val="tx1"/>
        </a:solidFill>
        <a:latin typeface="Arial" charset="0"/>
        <a:ea typeface="+mn-ea"/>
        <a:cs typeface="+mn-cs"/>
      </a:defRPr>
    </a:lvl4pPr>
    <a:lvl5pPr marL="1828800" algn="l" rtl="0" fontAlgn="base">
      <a:lnSpc>
        <a:spcPct val="80000"/>
      </a:lnSpc>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71" autoAdjust="0"/>
    <p:restoredTop sz="94836" autoAdjust="0"/>
  </p:normalViewPr>
  <p:slideViewPr>
    <p:cSldViewPr snapToGrid="0">
      <p:cViewPr>
        <p:scale>
          <a:sx n="139" d="100"/>
          <a:sy n="139" d="100"/>
        </p:scale>
        <p:origin x="-8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pPr>
              <a:defRPr/>
            </a:pPr>
            <a:endParaRPr lang="en-US"/>
          </a:p>
        </p:txBody>
      </p:sp>
      <p:sp>
        <p:nvSpPr>
          <p:cNvPr id="92163" name="Rectangle 3"/>
          <p:cNvSpPr>
            <a:spLocks noGrp="1" noChangeArrowheads="1"/>
          </p:cNvSpPr>
          <p:nvPr>
            <p:ph type="dt" sz="quarter" idx="1"/>
          </p:nvPr>
        </p:nvSpPr>
        <p:spPr bwMode="auto">
          <a:xfrm>
            <a:off x="3979863"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pPr>
              <a:defRPr/>
            </a:pPr>
            <a:endParaRPr lang="en-US"/>
          </a:p>
        </p:txBody>
      </p:sp>
      <p:sp>
        <p:nvSpPr>
          <p:cNvPr id="92164" name="Rectangle 4"/>
          <p:cNvSpPr>
            <a:spLocks noGrp="1" noChangeArrowheads="1"/>
          </p:cNvSpPr>
          <p:nvPr>
            <p:ph type="ftr" sz="quarter" idx="2"/>
          </p:nvPr>
        </p:nvSpPr>
        <p:spPr bwMode="auto">
          <a:xfrm>
            <a:off x="0" y="8845550"/>
            <a:ext cx="30448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pPr>
              <a:defRPr/>
            </a:pPr>
            <a:endParaRPr lang="en-US"/>
          </a:p>
        </p:txBody>
      </p:sp>
      <p:sp>
        <p:nvSpPr>
          <p:cNvPr id="92165" name="Rectangle 5"/>
          <p:cNvSpPr>
            <a:spLocks noGrp="1" noChangeArrowheads="1"/>
          </p:cNvSpPr>
          <p:nvPr>
            <p:ph type="sldNum" sz="quarter" idx="3"/>
          </p:nvPr>
        </p:nvSpPr>
        <p:spPr bwMode="auto">
          <a:xfrm>
            <a:off x="3979863" y="8845550"/>
            <a:ext cx="30448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pPr>
              <a:defRPr/>
            </a:pPr>
            <a:fld id="{998D820E-BC41-488D-A9F6-28E0B8083D8A}" type="slidenum">
              <a:rPr lang="en-US"/>
              <a:pPr>
                <a:defRPr/>
              </a:pPr>
              <a:t>‹#›</a:t>
            </a:fld>
            <a:endParaRPr lang="en-US" dirty="0"/>
          </a:p>
        </p:txBody>
      </p:sp>
    </p:spTree>
    <p:extLst>
      <p:ext uri="{BB962C8B-B14F-4D97-AF65-F5344CB8AC3E}">
        <p14:creationId xmlns:p14="http://schemas.microsoft.com/office/powerpoint/2010/main" val="2811352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defTabSz="933450">
              <a:lnSpc>
                <a:spcPct val="100000"/>
              </a:lnSpc>
              <a:spcBef>
                <a:spcPct val="0"/>
              </a:spcBef>
              <a:defRPr sz="1200"/>
            </a:lvl1pPr>
          </a:lstStyle>
          <a:p>
            <a:pPr>
              <a:defRPr/>
            </a:pPr>
            <a:endParaRPr lang="en-US"/>
          </a:p>
        </p:txBody>
      </p:sp>
      <p:sp>
        <p:nvSpPr>
          <p:cNvPr id="61443" name="Rectangle 3"/>
          <p:cNvSpPr>
            <a:spLocks noGrp="1" noChangeArrowheads="1"/>
          </p:cNvSpPr>
          <p:nvPr>
            <p:ph type="dt" idx="1"/>
          </p:nvPr>
        </p:nvSpPr>
        <p:spPr bwMode="auto">
          <a:xfrm>
            <a:off x="3979863" y="0"/>
            <a:ext cx="3044825" cy="465138"/>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algn="r" defTabSz="933450">
              <a:lnSpc>
                <a:spcPct val="100000"/>
              </a:lnSpc>
              <a:spcBef>
                <a:spcPct val="0"/>
              </a:spcBef>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5863" y="698500"/>
            <a:ext cx="4656137" cy="34925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703263" y="4422775"/>
            <a:ext cx="5619750" cy="4191000"/>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8845550"/>
            <a:ext cx="3044825" cy="465138"/>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defTabSz="933450">
              <a:lnSpc>
                <a:spcPct val="100000"/>
              </a:lnSpc>
              <a:spcBef>
                <a:spcPct val="0"/>
              </a:spcBef>
              <a:defRPr sz="1200"/>
            </a:lvl1pPr>
          </a:lstStyle>
          <a:p>
            <a:pPr>
              <a:defRPr/>
            </a:pPr>
            <a:endParaRPr lang="en-US"/>
          </a:p>
        </p:txBody>
      </p:sp>
      <p:sp>
        <p:nvSpPr>
          <p:cNvPr id="61447" name="Rectangle 7"/>
          <p:cNvSpPr>
            <a:spLocks noGrp="1" noChangeArrowheads="1"/>
          </p:cNvSpPr>
          <p:nvPr>
            <p:ph type="sldNum" sz="quarter" idx="5"/>
          </p:nvPr>
        </p:nvSpPr>
        <p:spPr bwMode="auto">
          <a:xfrm>
            <a:off x="3979863" y="8845550"/>
            <a:ext cx="3044825" cy="465138"/>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algn="r" defTabSz="933450">
              <a:lnSpc>
                <a:spcPct val="100000"/>
              </a:lnSpc>
              <a:spcBef>
                <a:spcPct val="0"/>
              </a:spcBef>
              <a:defRPr sz="1200"/>
            </a:lvl1pPr>
          </a:lstStyle>
          <a:p>
            <a:pPr>
              <a:defRPr/>
            </a:pPr>
            <a:fld id="{2067E6C5-DA99-4CCA-A203-2A60412165B3}" type="slidenum">
              <a:rPr lang="en-US"/>
              <a:pPr>
                <a:defRPr/>
              </a:pPr>
              <a:t>‹#›</a:t>
            </a:fld>
            <a:endParaRPr lang="en-US" dirty="0"/>
          </a:p>
        </p:txBody>
      </p:sp>
    </p:spTree>
    <p:extLst>
      <p:ext uri="{BB962C8B-B14F-4D97-AF65-F5344CB8AC3E}">
        <p14:creationId xmlns:p14="http://schemas.microsoft.com/office/powerpoint/2010/main" val="2790482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89D4EC5-A138-4EF8-BB7D-ABA2F8F41B90}" type="slidenum">
              <a:rPr lang="en-US" smtClean="0"/>
              <a:pPr/>
              <a:t>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21</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24</a:t>
            </a:fld>
            <a:endParaRPr lang="en-US" dirty="0"/>
          </a:p>
        </p:txBody>
      </p:sp>
    </p:spTree>
    <p:extLst>
      <p:ext uri="{BB962C8B-B14F-4D97-AF65-F5344CB8AC3E}">
        <p14:creationId xmlns:p14="http://schemas.microsoft.com/office/powerpoint/2010/main" val="187035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67E6C5-DA99-4CCA-A203-2A60412165B3}"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038F0A7-A5F0-45C1-9308-F1E75430F8FD}" type="slidenum">
              <a:rPr lang="en-US" smtClean="0"/>
              <a:pPr>
                <a:defRPr/>
              </a:pPr>
              <a:t>‹#›</a:t>
            </a:fld>
            <a:endParaRPr lang="en-US" dirty="0"/>
          </a:p>
        </p:txBody>
      </p:sp>
    </p:spTree>
    <p:extLst>
      <p:ext uri="{BB962C8B-B14F-4D97-AF65-F5344CB8AC3E}">
        <p14:creationId xmlns:p14="http://schemas.microsoft.com/office/powerpoint/2010/main" val="1814742340"/>
      </p:ext>
    </p:extLst>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F7B4F99-3EDE-4AB3-89A8-8688BEE4DFC4}" type="slidenum">
              <a:rPr lang="en-US" smtClean="0"/>
              <a:pPr>
                <a:defRPr/>
              </a:pPr>
              <a:t>‹#›</a:t>
            </a:fld>
            <a:endParaRPr lang="en-US" dirty="0"/>
          </a:p>
        </p:txBody>
      </p:sp>
    </p:spTree>
    <p:extLst>
      <p:ext uri="{BB962C8B-B14F-4D97-AF65-F5344CB8AC3E}">
        <p14:creationId xmlns:p14="http://schemas.microsoft.com/office/powerpoint/2010/main" val="2817956401"/>
      </p:ext>
    </p:extLst>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BE62CA-A33B-491F-B242-F934669D3F7D}" type="slidenum">
              <a:rPr lang="en-US" smtClean="0"/>
              <a:pPr>
                <a:defRPr/>
              </a:pPr>
              <a:t>‹#›</a:t>
            </a:fld>
            <a:endParaRPr lang="en-US" dirty="0"/>
          </a:p>
        </p:txBody>
      </p:sp>
    </p:spTree>
    <p:extLst>
      <p:ext uri="{BB962C8B-B14F-4D97-AF65-F5344CB8AC3E}">
        <p14:creationId xmlns:p14="http://schemas.microsoft.com/office/powerpoint/2010/main" val="2344634345"/>
      </p:ext>
    </p:extLst>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C37458-52D6-4E7D-ACBB-62A0DE22294E}" type="slidenum">
              <a:rPr lang="en-US" smtClean="0"/>
              <a:pPr>
                <a:defRPr/>
              </a:pPr>
              <a:t>‹#›</a:t>
            </a:fld>
            <a:endParaRPr lang="en-US" dirty="0"/>
          </a:p>
        </p:txBody>
      </p:sp>
    </p:spTree>
    <p:extLst>
      <p:ext uri="{BB962C8B-B14F-4D97-AF65-F5344CB8AC3E}">
        <p14:creationId xmlns:p14="http://schemas.microsoft.com/office/powerpoint/2010/main" val="2541180153"/>
      </p:ext>
    </p:extLst>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532146B-8877-40E0-8F96-8ED91261D857}" type="slidenum">
              <a:rPr lang="en-US" smtClean="0"/>
              <a:pPr>
                <a:defRPr/>
              </a:pPr>
              <a:t>‹#›</a:t>
            </a:fld>
            <a:endParaRPr lang="en-US" dirty="0"/>
          </a:p>
        </p:txBody>
      </p:sp>
    </p:spTree>
    <p:extLst>
      <p:ext uri="{BB962C8B-B14F-4D97-AF65-F5344CB8AC3E}">
        <p14:creationId xmlns:p14="http://schemas.microsoft.com/office/powerpoint/2010/main" val="3170226284"/>
      </p:ext>
    </p:extLst>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C2D370C-CD19-4076-8801-9DBCB8CE4E32}" type="slidenum">
              <a:rPr lang="en-US" smtClean="0"/>
              <a:pPr>
                <a:defRPr/>
              </a:pPr>
              <a:t>‹#›</a:t>
            </a:fld>
            <a:endParaRPr lang="en-US" dirty="0"/>
          </a:p>
        </p:txBody>
      </p:sp>
    </p:spTree>
    <p:extLst>
      <p:ext uri="{BB962C8B-B14F-4D97-AF65-F5344CB8AC3E}">
        <p14:creationId xmlns:p14="http://schemas.microsoft.com/office/powerpoint/2010/main" val="2033687956"/>
      </p:ext>
    </p:extLst>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B65D935-C9E5-4C31-9AF1-277BBB284057}" type="slidenum">
              <a:rPr lang="en-US" smtClean="0"/>
              <a:pPr>
                <a:defRPr/>
              </a:pPr>
              <a:t>‹#›</a:t>
            </a:fld>
            <a:endParaRPr lang="en-US" dirty="0"/>
          </a:p>
        </p:txBody>
      </p:sp>
    </p:spTree>
    <p:extLst>
      <p:ext uri="{BB962C8B-B14F-4D97-AF65-F5344CB8AC3E}">
        <p14:creationId xmlns:p14="http://schemas.microsoft.com/office/powerpoint/2010/main" val="3482991823"/>
      </p:ext>
    </p:extLst>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4A5FE22-51AF-4718-83CD-CD16A1916AAC}" type="slidenum">
              <a:rPr lang="en-US" smtClean="0"/>
              <a:pPr>
                <a:defRPr/>
              </a:pPr>
              <a:t>‹#›</a:t>
            </a:fld>
            <a:endParaRPr lang="en-US" dirty="0"/>
          </a:p>
        </p:txBody>
      </p:sp>
    </p:spTree>
    <p:extLst>
      <p:ext uri="{BB962C8B-B14F-4D97-AF65-F5344CB8AC3E}">
        <p14:creationId xmlns:p14="http://schemas.microsoft.com/office/powerpoint/2010/main" val="1735388472"/>
      </p:ext>
    </p:extLst>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620031A-835F-45BE-A0BE-CB140229DC74}" type="slidenum">
              <a:rPr lang="en-US" smtClean="0"/>
              <a:pPr>
                <a:defRPr/>
              </a:pPr>
              <a:t>‹#›</a:t>
            </a:fld>
            <a:endParaRPr lang="en-US" dirty="0"/>
          </a:p>
        </p:txBody>
      </p:sp>
    </p:spTree>
    <p:extLst>
      <p:ext uri="{BB962C8B-B14F-4D97-AF65-F5344CB8AC3E}">
        <p14:creationId xmlns:p14="http://schemas.microsoft.com/office/powerpoint/2010/main" val="1150619666"/>
      </p:ext>
    </p:extLst>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94F924E-649B-4B65-929D-5B214DC078E8}" type="slidenum">
              <a:rPr lang="en-US" smtClean="0"/>
              <a:pPr>
                <a:defRPr/>
              </a:pPr>
              <a:t>‹#›</a:t>
            </a:fld>
            <a:endParaRPr lang="en-US" dirty="0"/>
          </a:p>
        </p:txBody>
      </p:sp>
    </p:spTree>
    <p:extLst>
      <p:ext uri="{BB962C8B-B14F-4D97-AF65-F5344CB8AC3E}">
        <p14:creationId xmlns:p14="http://schemas.microsoft.com/office/powerpoint/2010/main" val="3907875254"/>
      </p:ext>
    </p:extLst>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383189-6CBF-4B91-91A0-26A953AEDA7C}" type="slidenum">
              <a:rPr lang="en-US" smtClean="0"/>
              <a:pPr>
                <a:defRPr/>
              </a:pPr>
              <a:t>‹#›</a:t>
            </a:fld>
            <a:endParaRPr lang="en-US" dirty="0"/>
          </a:p>
        </p:txBody>
      </p:sp>
    </p:spTree>
    <p:extLst>
      <p:ext uri="{BB962C8B-B14F-4D97-AF65-F5344CB8AC3E}">
        <p14:creationId xmlns:p14="http://schemas.microsoft.com/office/powerpoint/2010/main" val="191309188"/>
      </p:ext>
    </p:extLst>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39811F7-DF4C-489A-8631-5CFD811144B5}" type="slidenum">
              <a:rPr lang="en-US" smtClean="0"/>
              <a:pPr>
                <a:defRPr/>
              </a:pPr>
              <a:t>‹#›</a:t>
            </a:fld>
            <a:endParaRPr lang="en-US" dirty="0"/>
          </a:p>
        </p:txBody>
      </p:sp>
      <p:sp>
        <p:nvSpPr>
          <p:cNvPr id="7" name="Rectangle 6"/>
          <p:cNvSpPr/>
          <p:nvPr userDrawn="1"/>
        </p:nvSpPr>
        <p:spPr>
          <a:xfrm>
            <a:off x="0" y="609600"/>
            <a:ext cx="685800" cy="457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3" descr="C:\Users\bobson\Desktop\logo.jpg"/>
          <p:cNvPicPr>
            <a:picLocks noChangeAspect="1" noChangeArrowheads="1"/>
          </p:cNvPicPr>
          <p:nvPr userDrawn="1"/>
        </p:nvPicPr>
        <p:blipFill>
          <a:blip r:embed="rId13">
            <a:extLst>
              <a:ext uri="{28A0092B-C50C-407E-A947-70E740481C1C}">
                <a14:useLocalDpi xmlns:a14="http://schemas.microsoft.com/office/drawing/2010/main" val="0"/>
              </a:ext>
            </a:extLst>
          </a:blip>
          <a:srcRect l="36443" b="18736"/>
          <a:stretch>
            <a:fillRect/>
          </a:stretch>
        </p:blipFill>
        <p:spPr bwMode="auto">
          <a:xfrm>
            <a:off x="7481888" y="6007100"/>
            <a:ext cx="14859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8467731"/>
      </p:ext>
    </p:extLst>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ransition>
    <p:fade thruBlk="1"/>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geekosystem.com/you-are-worth-more-dead-than-alive-infographi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KWfh8d-GTSE&amp;feature=relate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90573" y="2221975"/>
            <a:ext cx="7960092" cy="3576070"/>
          </a:xfrm>
        </p:spPr>
        <p:txBody>
          <a:bodyPr>
            <a:normAutofit/>
          </a:bodyPr>
          <a:lstStyle/>
          <a:p>
            <a:pPr eaLnBrk="1" hangingPunct="1"/>
            <a:r>
              <a:rPr lang="en-US" dirty="0" smtClean="0"/>
              <a:t>Economic Efficiency</a:t>
            </a:r>
            <a:r>
              <a:rPr lang="en-US" sz="3600" dirty="0" smtClean="0"/>
              <a:t/>
            </a:r>
            <a:br>
              <a:rPr lang="en-US" sz="3600" dirty="0" smtClean="0"/>
            </a:br>
            <a:r>
              <a:rPr lang="en-US" sz="2400" dirty="0" smtClean="0"/>
              <a:t>Principles of Microeconomics 2023</a:t>
            </a:r>
            <a:br>
              <a:rPr lang="en-US" sz="2400" dirty="0" smtClean="0"/>
            </a:br>
            <a:r>
              <a:rPr lang="en-US" sz="2400" dirty="0" smtClean="0"/>
              <a:t/>
            </a:r>
            <a:br>
              <a:rPr lang="en-US" sz="2400" dirty="0" smtClean="0"/>
            </a:br>
            <a:r>
              <a:rPr lang="en-US" sz="2400" dirty="0"/>
              <a:t/>
            </a:r>
            <a:br>
              <a:rPr lang="en-US" sz="2400" dirty="0"/>
            </a:br>
            <a:r>
              <a:rPr lang="en-US" sz="2400" dirty="0" smtClean="0"/>
              <a:t>Boris Nikolaev</a:t>
            </a:r>
            <a:r>
              <a:rPr lang="en-US" sz="2800" dirty="0" smtClean="0"/>
              <a:t/>
            </a:r>
            <a:br>
              <a:rPr lang="en-US" sz="2800" dirty="0" smtClean="0"/>
            </a:br>
            <a:endParaRPr lang="en-US" dirty="0" smtClean="0"/>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2281" y="1032728"/>
            <a:ext cx="3870923" cy="1112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3146640" y="4914695"/>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1881320" y="2094956"/>
            <a:ext cx="4350619" cy="3407343"/>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noAutofit/>
          </a:bodyPr>
          <a:lstStyle/>
          <a:p>
            <a:r>
              <a:rPr lang="en-US" sz="3600" dirty="0" smtClean="0"/>
              <a:t>Welfare (deadweight) loss </a:t>
            </a:r>
            <a:r>
              <a:rPr lang="en-US" sz="1600" dirty="0" smtClean="0"/>
              <a:t>(underproduction)</a:t>
            </a:r>
            <a:endParaRPr lang="en-US" sz="1600" dirty="0"/>
          </a:p>
        </p:txBody>
      </p:sp>
      <p:cxnSp>
        <p:nvCxnSpPr>
          <p:cNvPr id="5" name="Straight Arrow Connector 4"/>
          <p:cNvCxnSpPr/>
          <p:nvPr/>
        </p:nvCxnSpPr>
        <p:spPr bwMode="auto">
          <a:xfrm>
            <a:off x="1860032" y="5917019"/>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140219" y="3910907"/>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flipV="1">
            <a:off x="1871697" y="2335587"/>
            <a:ext cx="4254363" cy="332071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1860032" y="3864015"/>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084485" y="3789280"/>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183024" y="3798071"/>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3937947" y="6095794"/>
            <a:ext cx="543739" cy="387798"/>
          </a:xfrm>
          <a:prstGeom prst="rect">
            <a:avLst/>
          </a:prstGeom>
          <a:noFill/>
        </p:spPr>
        <p:txBody>
          <a:bodyPr wrap="none" rtlCol="0">
            <a:spAutoFit/>
          </a:bodyPr>
          <a:lstStyle/>
          <a:p>
            <a:r>
              <a:rPr lang="en-US" dirty="0" smtClean="0"/>
              <a:t>Q*</a:t>
            </a:r>
            <a:endParaRPr lang="en-US" dirty="0"/>
          </a:p>
        </p:txBody>
      </p:sp>
      <p:sp>
        <p:nvSpPr>
          <p:cNvPr id="18" name="TextBox 17"/>
          <p:cNvSpPr txBox="1"/>
          <p:nvPr/>
        </p:nvSpPr>
        <p:spPr>
          <a:xfrm>
            <a:off x="6304189" y="1954062"/>
            <a:ext cx="1048685" cy="387798"/>
          </a:xfrm>
          <a:prstGeom prst="rect">
            <a:avLst/>
          </a:prstGeom>
          <a:noFill/>
        </p:spPr>
        <p:txBody>
          <a:bodyPr wrap="none" rtlCol="0">
            <a:spAutoFit/>
          </a:bodyPr>
          <a:lstStyle/>
          <a:p>
            <a:r>
              <a:rPr lang="en-US" dirty="0" smtClean="0"/>
              <a:t>S=MC</a:t>
            </a:r>
            <a:endParaRPr lang="en-US" sz="2000" dirty="0"/>
          </a:p>
        </p:txBody>
      </p:sp>
      <p:sp>
        <p:nvSpPr>
          <p:cNvPr id="19" name="TextBox 18"/>
          <p:cNvSpPr txBox="1"/>
          <p:nvPr/>
        </p:nvSpPr>
        <p:spPr>
          <a:xfrm>
            <a:off x="6433173" y="5371463"/>
            <a:ext cx="1048685" cy="387798"/>
          </a:xfrm>
          <a:prstGeom prst="rect">
            <a:avLst/>
          </a:prstGeom>
          <a:noFill/>
        </p:spPr>
        <p:txBody>
          <a:bodyPr wrap="none" rtlCol="0">
            <a:spAutoFit/>
          </a:bodyPr>
          <a:lstStyle/>
          <a:p>
            <a:r>
              <a:rPr lang="en-US" dirty="0" smtClean="0"/>
              <a:t>D=MB</a:t>
            </a:r>
            <a:endParaRPr lang="en-US" sz="1600" dirty="0"/>
          </a:p>
        </p:txBody>
      </p:sp>
      <p:cxnSp>
        <p:nvCxnSpPr>
          <p:cNvPr id="25" name="Curved Connector 24"/>
          <p:cNvCxnSpPr/>
          <p:nvPr/>
        </p:nvCxnSpPr>
        <p:spPr bwMode="auto">
          <a:xfrm rot="16200000" flipH="1">
            <a:off x="2867470" y="1927388"/>
            <a:ext cx="1180408" cy="864523"/>
          </a:xfrm>
          <a:prstGeom prst="curvedConnector3">
            <a:avLst>
              <a:gd name="adj1" fmla="val 50000"/>
            </a:avLst>
          </a:prstGeom>
          <a:solidFill>
            <a:srgbClr val="C0C0C0"/>
          </a:solidFill>
          <a:ln w="28575" cap="flat" cmpd="sng" algn="ctr">
            <a:noFill/>
            <a:prstDash val="solid"/>
            <a:round/>
            <a:headEnd type="none" w="med" len="med"/>
            <a:tailEnd type="arrow"/>
          </a:ln>
          <a:effectLst/>
        </p:spPr>
      </p:cxnSp>
      <p:cxnSp>
        <p:nvCxnSpPr>
          <p:cNvPr id="15" name="Straight Connector 14"/>
          <p:cNvCxnSpPr/>
          <p:nvPr/>
        </p:nvCxnSpPr>
        <p:spPr bwMode="auto">
          <a:xfrm rot="16200000" flipV="1">
            <a:off x="1130549" y="3914129"/>
            <a:ext cx="4032986" cy="9627"/>
          </a:xfrm>
          <a:prstGeom prst="line">
            <a:avLst/>
          </a:prstGeom>
          <a:solidFill>
            <a:srgbClr val="C0C0C0"/>
          </a:solidFill>
          <a:ln w="3175" cap="flat" cmpd="sng" algn="ctr">
            <a:solidFill>
              <a:schemeClr val="tx1"/>
            </a:solidFill>
            <a:prstDash val="dash"/>
            <a:round/>
            <a:headEnd type="none" w="med" len="med"/>
            <a:tailEnd type="none" w="med" len="med"/>
          </a:ln>
          <a:effectLst/>
        </p:spPr>
      </p:cxn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3201014" y="4914776"/>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1935694" y="2095037"/>
            <a:ext cx="4350619" cy="3407343"/>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normAutofit/>
          </a:bodyPr>
          <a:lstStyle/>
          <a:p>
            <a:r>
              <a:rPr lang="en-US" sz="3600" dirty="0" smtClean="0"/>
              <a:t>Welfare (deadweight) loss </a:t>
            </a:r>
            <a:r>
              <a:rPr lang="en-US" sz="1600" dirty="0" smtClean="0"/>
              <a:t>(overproduction)</a:t>
            </a:r>
            <a:endParaRPr lang="en-US" sz="1600" dirty="0"/>
          </a:p>
        </p:txBody>
      </p:sp>
      <p:cxnSp>
        <p:nvCxnSpPr>
          <p:cNvPr id="5" name="Straight Arrow Connector 4"/>
          <p:cNvCxnSpPr/>
          <p:nvPr/>
        </p:nvCxnSpPr>
        <p:spPr bwMode="auto">
          <a:xfrm>
            <a:off x="1914406" y="5917100"/>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85845" y="3910988"/>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flipV="1">
            <a:off x="1926071" y="2335668"/>
            <a:ext cx="4254363" cy="332071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1914406" y="3864096"/>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138859" y="3789361"/>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237398" y="3798152"/>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3992321" y="6095875"/>
            <a:ext cx="543739" cy="387798"/>
          </a:xfrm>
          <a:prstGeom prst="rect">
            <a:avLst/>
          </a:prstGeom>
          <a:noFill/>
        </p:spPr>
        <p:txBody>
          <a:bodyPr wrap="none" rtlCol="0">
            <a:spAutoFit/>
          </a:bodyPr>
          <a:lstStyle/>
          <a:p>
            <a:r>
              <a:rPr lang="en-US" dirty="0" smtClean="0"/>
              <a:t>Q*</a:t>
            </a:r>
            <a:endParaRPr lang="en-US" dirty="0"/>
          </a:p>
        </p:txBody>
      </p:sp>
      <p:sp>
        <p:nvSpPr>
          <p:cNvPr id="18" name="TextBox 17"/>
          <p:cNvSpPr txBox="1"/>
          <p:nvPr/>
        </p:nvSpPr>
        <p:spPr>
          <a:xfrm>
            <a:off x="6358563" y="1954143"/>
            <a:ext cx="389850" cy="387798"/>
          </a:xfrm>
          <a:prstGeom prst="rect">
            <a:avLst/>
          </a:prstGeom>
          <a:noFill/>
        </p:spPr>
        <p:txBody>
          <a:bodyPr wrap="none" rtlCol="0">
            <a:spAutoFit/>
          </a:bodyPr>
          <a:lstStyle/>
          <a:p>
            <a:r>
              <a:rPr lang="en-US" dirty="0" smtClean="0"/>
              <a:t>S</a:t>
            </a:r>
            <a:endParaRPr lang="en-US" sz="2000" dirty="0"/>
          </a:p>
        </p:txBody>
      </p:sp>
      <p:sp>
        <p:nvSpPr>
          <p:cNvPr id="19" name="TextBox 18"/>
          <p:cNvSpPr txBox="1"/>
          <p:nvPr/>
        </p:nvSpPr>
        <p:spPr>
          <a:xfrm>
            <a:off x="6487547" y="5371544"/>
            <a:ext cx="407484" cy="387798"/>
          </a:xfrm>
          <a:prstGeom prst="rect">
            <a:avLst/>
          </a:prstGeom>
          <a:noFill/>
        </p:spPr>
        <p:txBody>
          <a:bodyPr wrap="none" rtlCol="0">
            <a:spAutoFit/>
          </a:bodyPr>
          <a:lstStyle/>
          <a:p>
            <a:r>
              <a:rPr lang="en-US" dirty="0" smtClean="0"/>
              <a:t>D</a:t>
            </a:r>
            <a:endParaRPr lang="en-US" sz="1600" dirty="0"/>
          </a:p>
        </p:txBody>
      </p:sp>
      <p:cxnSp>
        <p:nvCxnSpPr>
          <p:cNvPr id="25" name="Curved Connector 24"/>
          <p:cNvCxnSpPr/>
          <p:nvPr/>
        </p:nvCxnSpPr>
        <p:spPr bwMode="auto">
          <a:xfrm rot="16200000" flipH="1">
            <a:off x="2921844" y="1927469"/>
            <a:ext cx="1180408" cy="864523"/>
          </a:xfrm>
          <a:prstGeom prst="curvedConnector3">
            <a:avLst>
              <a:gd name="adj1" fmla="val 50000"/>
            </a:avLst>
          </a:prstGeom>
          <a:solidFill>
            <a:srgbClr val="C0C0C0"/>
          </a:solidFill>
          <a:ln w="28575" cap="flat" cmpd="sng" algn="ctr">
            <a:noFill/>
            <a:prstDash val="solid"/>
            <a:round/>
            <a:headEnd type="none" w="med" len="med"/>
            <a:tailEnd type="arrow"/>
          </a:ln>
          <a:effectLst/>
        </p:spPr>
      </p:cxnSp>
      <p:cxnSp>
        <p:nvCxnSpPr>
          <p:cNvPr id="15" name="Straight Connector 14"/>
          <p:cNvCxnSpPr/>
          <p:nvPr/>
        </p:nvCxnSpPr>
        <p:spPr bwMode="auto">
          <a:xfrm rot="16200000" flipV="1">
            <a:off x="3138852" y="3923835"/>
            <a:ext cx="4032986" cy="9627"/>
          </a:xfrm>
          <a:prstGeom prst="line">
            <a:avLst/>
          </a:prstGeom>
          <a:solidFill>
            <a:srgbClr val="C0C0C0"/>
          </a:solidFill>
          <a:ln w="3175" cap="flat" cmpd="sng" algn="ctr">
            <a:solidFill>
              <a:schemeClr val="tx1"/>
            </a:solidFill>
            <a:prstDash val="dash"/>
            <a:round/>
            <a:headEnd type="none" w="med" len="med"/>
            <a:tailEnd type="none" w="med" len="med"/>
          </a:ln>
          <a:effectLst/>
        </p:spPr>
      </p:cxn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t>
            </a:r>
            <a:r>
              <a:rPr lang="en-US" b="1" dirty="0" smtClean="0"/>
              <a:t>Price-Fixing</a:t>
            </a:r>
            <a:endParaRPr lang="en-US" b="1" dirty="0"/>
          </a:p>
        </p:txBody>
      </p:sp>
      <p:sp>
        <p:nvSpPr>
          <p:cNvPr id="3" name="Content Placeholder 2"/>
          <p:cNvSpPr>
            <a:spLocks noGrp="1"/>
          </p:cNvSpPr>
          <p:nvPr>
            <p:ph idx="1"/>
          </p:nvPr>
        </p:nvSpPr>
        <p:spPr>
          <a:xfrm>
            <a:off x="765673" y="1743420"/>
            <a:ext cx="7298674" cy="4183656"/>
          </a:xfrm>
        </p:spPr>
        <p:txBody>
          <a:bodyPr/>
          <a:lstStyle/>
          <a:p>
            <a:r>
              <a:rPr lang="en-US" b="1" dirty="0" smtClean="0"/>
              <a:t>Price floors </a:t>
            </a:r>
            <a:r>
              <a:rPr lang="en-US" sz="2800" dirty="0" smtClean="0"/>
              <a:t>(e.g. the minimum wage law</a:t>
            </a:r>
            <a:r>
              <a:rPr lang="en-US" sz="2800" dirty="0" smtClean="0"/>
              <a:t>)</a:t>
            </a:r>
          </a:p>
          <a:p>
            <a:endParaRPr lang="en-US" dirty="0" smtClean="0"/>
          </a:p>
          <a:p>
            <a:r>
              <a:rPr lang="en-US" b="1" dirty="0" smtClean="0"/>
              <a:t>Price ceilings </a:t>
            </a:r>
            <a:r>
              <a:rPr lang="en-US" sz="2800" dirty="0" smtClean="0"/>
              <a:t>(e.g. rent </a:t>
            </a:r>
            <a:r>
              <a:rPr lang="en-US" sz="2800" dirty="0" smtClean="0"/>
              <a:t>control, price gauging)</a:t>
            </a:r>
          </a:p>
          <a:p>
            <a:endParaRPr lang="en-US" dirty="0" smtClean="0"/>
          </a:p>
          <a:p>
            <a:r>
              <a:rPr lang="en-US" b="1" dirty="0" smtClean="0"/>
              <a:t>Price support </a:t>
            </a:r>
            <a:r>
              <a:rPr lang="en-US" sz="2800" dirty="0" smtClean="0"/>
              <a:t>(e.g., dairy </a:t>
            </a:r>
            <a:r>
              <a:rPr lang="en-US" sz="2800" dirty="0" smtClean="0"/>
              <a:t>subsidies)</a:t>
            </a:r>
            <a:endParaRPr lang="en-US" sz="2800" dirty="0"/>
          </a:p>
        </p:txBody>
      </p:sp>
    </p:spTree>
    <p:extLst>
      <p:ext uri="{BB962C8B-B14F-4D97-AF65-F5344CB8AC3E}">
        <p14:creationId xmlns:p14="http://schemas.microsoft.com/office/powerpoint/2010/main" val="2852054304"/>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3390571" y="4841631"/>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2534786" y="2045677"/>
            <a:ext cx="3807070" cy="356088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US" dirty="0" smtClean="0"/>
              <a:t>Price </a:t>
            </a:r>
            <a:r>
              <a:rPr lang="en-US" b="1" dirty="0" smtClean="0"/>
              <a:t>Floor</a:t>
            </a:r>
            <a:r>
              <a:rPr lang="en-US" dirty="0" smtClean="0"/>
              <a:t> </a:t>
            </a:r>
            <a:r>
              <a:rPr lang="en-US" sz="2400" dirty="0" smtClean="0"/>
              <a:t>(e.g. minimum wage)</a:t>
            </a:r>
            <a:endParaRPr lang="en-US" dirty="0"/>
          </a:p>
        </p:txBody>
      </p:sp>
      <p:cxnSp>
        <p:nvCxnSpPr>
          <p:cNvPr id="5" name="Straight Arrow Connector 4"/>
          <p:cNvCxnSpPr/>
          <p:nvPr/>
        </p:nvCxnSpPr>
        <p:spPr bwMode="auto">
          <a:xfrm>
            <a:off x="2103963" y="5843955"/>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103712" y="3837843"/>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rot="5400000" flipH="1" flipV="1">
            <a:off x="2671066" y="2199542"/>
            <a:ext cx="3587262" cy="30509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2103963" y="3790951"/>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328416" y="3716216"/>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426955" y="3725007"/>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4181878" y="6022730"/>
            <a:ext cx="543739" cy="387798"/>
          </a:xfrm>
          <a:prstGeom prst="rect">
            <a:avLst/>
          </a:prstGeom>
          <a:noFill/>
        </p:spPr>
        <p:txBody>
          <a:bodyPr wrap="none" rtlCol="0">
            <a:spAutoFit/>
          </a:bodyPr>
          <a:lstStyle/>
          <a:p>
            <a:r>
              <a:rPr lang="en-US" dirty="0" smtClean="0"/>
              <a:t>Q*</a:t>
            </a:r>
            <a:endParaRPr lang="en-US" dirty="0"/>
          </a:p>
        </p:txBody>
      </p:sp>
      <p:cxnSp>
        <p:nvCxnSpPr>
          <p:cNvPr id="15" name="Straight Connector 14"/>
          <p:cNvCxnSpPr/>
          <p:nvPr/>
        </p:nvCxnSpPr>
        <p:spPr bwMode="auto">
          <a:xfrm flipV="1">
            <a:off x="2115686" y="4705972"/>
            <a:ext cx="4718539" cy="11723"/>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17" name="TextBox 16"/>
          <p:cNvSpPr txBox="1"/>
          <p:nvPr/>
        </p:nvSpPr>
        <p:spPr>
          <a:xfrm>
            <a:off x="1500224" y="2664068"/>
            <a:ext cx="389850" cy="387798"/>
          </a:xfrm>
          <a:prstGeom prst="rect">
            <a:avLst/>
          </a:prstGeom>
          <a:noFill/>
        </p:spPr>
        <p:txBody>
          <a:bodyPr wrap="none" rtlCol="0">
            <a:spAutoFit/>
          </a:bodyPr>
          <a:lstStyle/>
          <a:p>
            <a:r>
              <a:rPr lang="en-US" dirty="0" smtClean="0"/>
              <a:t>P</a:t>
            </a:r>
            <a:endParaRPr lang="en-US" dirty="0"/>
          </a:p>
        </p:txBody>
      </p:sp>
      <p:sp>
        <p:nvSpPr>
          <p:cNvPr id="18" name="TextBox 17"/>
          <p:cNvSpPr txBox="1"/>
          <p:nvPr/>
        </p:nvSpPr>
        <p:spPr>
          <a:xfrm>
            <a:off x="6230486" y="1582615"/>
            <a:ext cx="930063" cy="387798"/>
          </a:xfrm>
          <a:prstGeom prst="rect">
            <a:avLst/>
          </a:prstGeom>
          <a:noFill/>
        </p:spPr>
        <p:txBody>
          <a:bodyPr wrap="none" rtlCol="0">
            <a:spAutoFit/>
          </a:bodyPr>
          <a:lstStyle/>
          <a:p>
            <a:r>
              <a:rPr lang="en-US" dirty="0" smtClean="0"/>
              <a:t>S </a:t>
            </a:r>
            <a:r>
              <a:rPr lang="en-US" sz="1600" dirty="0" smtClean="0"/>
              <a:t>labor</a:t>
            </a:r>
            <a:endParaRPr lang="en-US" sz="2000" dirty="0"/>
          </a:p>
        </p:txBody>
      </p:sp>
      <p:sp>
        <p:nvSpPr>
          <p:cNvPr id="19" name="TextBox 18"/>
          <p:cNvSpPr txBox="1"/>
          <p:nvPr/>
        </p:nvSpPr>
        <p:spPr>
          <a:xfrm>
            <a:off x="6426847" y="5269523"/>
            <a:ext cx="947695" cy="387798"/>
          </a:xfrm>
          <a:prstGeom prst="rect">
            <a:avLst/>
          </a:prstGeom>
          <a:noFill/>
        </p:spPr>
        <p:txBody>
          <a:bodyPr wrap="none" rtlCol="0">
            <a:spAutoFit/>
          </a:bodyPr>
          <a:lstStyle/>
          <a:p>
            <a:r>
              <a:rPr lang="en-US" dirty="0" smtClean="0"/>
              <a:t>D </a:t>
            </a:r>
            <a:r>
              <a:rPr lang="en-US" sz="1600" dirty="0" smtClean="0"/>
              <a:t>labor</a:t>
            </a:r>
            <a:endParaRPr lang="en-US" sz="1600" dirty="0"/>
          </a:p>
        </p:txBody>
      </p:sp>
      <p:sp>
        <p:nvSpPr>
          <p:cNvPr id="16" name="TextBox 15"/>
          <p:cNvSpPr txBox="1"/>
          <p:nvPr/>
        </p:nvSpPr>
        <p:spPr>
          <a:xfrm>
            <a:off x="6945007" y="4540776"/>
            <a:ext cx="1236236" cy="313932"/>
          </a:xfrm>
          <a:prstGeom prst="rect">
            <a:avLst/>
          </a:prstGeom>
          <a:noFill/>
        </p:spPr>
        <p:txBody>
          <a:bodyPr wrap="none" rtlCol="0">
            <a:spAutoFit/>
          </a:bodyPr>
          <a:lstStyle/>
          <a:p>
            <a:r>
              <a:rPr lang="en-US" sz="1800" dirty="0" smtClean="0"/>
              <a:t>min. wage</a:t>
            </a:r>
            <a:endParaRPr lang="en-US" sz="1200" dirty="0"/>
          </a:p>
        </p:txBody>
      </p:sp>
    </p:spTree>
    <p:extLst>
      <p:ext uri="{BB962C8B-B14F-4D97-AF65-F5344CB8AC3E}">
        <p14:creationId xmlns:p14="http://schemas.microsoft.com/office/powerpoint/2010/main" val="830885868"/>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3192744" y="4938347"/>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2336959" y="2142393"/>
            <a:ext cx="3807070" cy="356088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US" dirty="0" smtClean="0"/>
              <a:t>Price </a:t>
            </a:r>
            <a:r>
              <a:rPr lang="en-US" b="1" dirty="0" smtClean="0"/>
              <a:t>Floor</a:t>
            </a:r>
            <a:r>
              <a:rPr lang="en-US" dirty="0" smtClean="0"/>
              <a:t> </a:t>
            </a:r>
            <a:r>
              <a:rPr lang="en-US" sz="2400" dirty="0" smtClean="0"/>
              <a:t>(e.g. minimum wage)</a:t>
            </a:r>
            <a:endParaRPr lang="en-US" dirty="0"/>
          </a:p>
        </p:txBody>
      </p:sp>
      <p:cxnSp>
        <p:nvCxnSpPr>
          <p:cNvPr id="5" name="Straight Arrow Connector 4"/>
          <p:cNvCxnSpPr/>
          <p:nvPr/>
        </p:nvCxnSpPr>
        <p:spPr bwMode="auto">
          <a:xfrm>
            <a:off x="1906136" y="5940671"/>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94115" y="3934559"/>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rot="5400000" flipH="1" flipV="1">
            <a:off x="2473239" y="2296258"/>
            <a:ext cx="3587262" cy="30509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1906136" y="3887667"/>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130589" y="3812932"/>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229128" y="3821723"/>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3984051" y="6119446"/>
            <a:ext cx="543739" cy="387798"/>
          </a:xfrm>
          <a:prstGeom prst="rect">
            <a:avLst/>
          </a:prstGeom>
          <a:noFill/>
        </p:spPr>
        <p:txBody>
          <a:bodyPr wrap="none" rtlCol="0">
            <a:spAutoFit/>
          </a:bodyPr>
          <a:lstStyle/>
          <a:p>
            <a:r>
              <a:rPr lang="en-US" dirty="0" smtClean="0"/>
              <a:t>Q*</a:t>
            </a:r>
            <a:endParaRPr lang="en-US" dirty="0"/>
          </a:p>
        </p:txBody>
      </p:sp>
      <p:cxnSp>
        <p:nvCxnSpPr>
          <p:cNvPr id="15" name="Straight Connector 14"/>
          <p:cNvCxnSpPr/>
          <p:nvPr/>
        </p:nvCxnSpPr>
        <p:spPr bwMode="auto">
          <a:xfrm flipV="1">
            <a:off x="1917859" y="2899011"/>
            <a:ext cx="4718539" cy="11723"/>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17" name="TextBox 16"/>
          <p:cNvSpPr txBox="1"/>
          <p:nvPr/>
        </p:nvSpPr>
        <p:spPr>
          <a:xfrm>
            <a:off x="1302397" y="2760784"/>
            <a:ext cx="389850" cy="387798"/>
          </a:xfrm>
          <a:prstGeom prst="rect">
            <a:avLst/>
          </a:prstGeom>
          <a:noFill/>
        </p:spPr>
        <p:txBody>
          <a:bodyPr wrap="none" rtlCol="0">
            <a:spAutoFit/>
          </a:bodyPr>
          <a:lstStyle/>
          <a:p>
            <a:r>
              <a:rPr lang="en-US" dirty="0" smtClean="0"/>
              <a:t>P</a:t>
            </a:r>
            <a:endParaRPr lang="en-US" dirty="0"/>
          </a:p>
        </p:txBody>
      </p:sp>
      <p:sp>
        <p:nvSpPr>
          <p:cNvPr id="18" name="TextBox 17"/>
          <p:cNvSpPr txBox="1"/>
          <p:nvPr/>
        </p:nvSpPr>
        <p:spPr>
          <a:xfrm>
            <a:off x="6032659" y="1679331"/>
            <a:ext cx="930063" cy="387798"/>
          </a:xfrm>
          <a:prstGeom prst="rect">
            <a:avLst/>
          </a:prstGeom>
          <a:noFill/>
        </p:spPr>
        <p:txBody>
          <a:bodyPr wrap="none" rtlCol="0">
            <a:spAutoFit/>
          </a:bodyPr>
          <a:lstStyle/>
          <a:p>
            <a:r>
              <a:rPr lang="en-US" dirty="0" smtClean="0"/>
              <a:t>S </a:t>
            </a:r>
            <a:r>
              <a:rPr lang="en-US" sz="1600" dirty="0" smtClean="0"/>
              <a:t>labor</a:t>
            </a:r>
            <a:endParaRPr lang="en-US" sz="2000" dirty="0"/>
          </a:p>
        </p:txBody>
      </p:sp>
      <p:sp>
        <p:nvSpPr>
          <p:cNvPr id="19" name="TextBox 18"/>
          <p:cNvSpPr txBox="1"/>
          <p:nvPr/>
        </p:nvSpPr>
        <p:spPr>
          <a:xfrm>
            <a:off x="6229020" y="5366239"/>
            <a:ext cx="947695" cy="387798"/>
          </a:xfrm>
          <a:prstGeom prst="rect">
            <a:avLst/>
          </a:prstGeom>
          <a:noFill/>
        </p:spPr>
        <p:txBody>
          <a:bodyPr wrap="none" rtlCol="0">
            <a:spAutoFit/>
          </a:bodyPr>
          <a:lstStyle/>
          <a:p>
            <a:r>
              <a:rPr lang="en-US" dirty="0" smtClean="0"/>
              <a:t>D </a:t>
            </a:r>
            <a:r>
              <a:rPr lang="en-US" sz="1600" dirty="0" smtClean="0"/>
              <a:t>labor</a:t>
            </a:r>
            <a:endParaRPr lang="en-US" sz="1600" dirty="0"/>
          </a:p>
        </p:txBody>
      </p:sp>
      <p:sp>
        <p:nvSpPr>
          <p:cNvPr id="16" name="TextBox 15"/>
          <p:cNvSpPr txBox="1"/>
          <p:nvPr/>
        </p:nvSpPr>
        <p:spPr>
          <a:xfrm>
            <a:off x="6747180" y="2733815"/>
            <a:ext cx="1236236" cy="313932"/>
          </a:xfrm>
          <a:prstGeom prst="rect">
            <a:avLst/>
          </a:prstGeom>
          <a:noFill/>
        </p:spPr>
        <p:txBody>
          <a:bodyPr wrap="none" rtlCol="0">
            <a:spAutoFit/>
          </a:bodyPr>
          <a:lstStyle/>
          <a:p>
            <a:r>
              <a:rPr lang="en-US" sz="1800" dirty="0" smtClean="0"/>
              <a:t>min. wage</a:t>
            </a:r>
            <a:endParaRPr lang="en-US" sz="1200" dirty="0"/>
          </a:p>
        </p:txBody>
      </p:sp>
      <p:cxnSp>
        <p:nvCxnSpPr>
          <p:cNvPr id="25" name="Curved Connector 24"/>
          <p:cNvCxnSpPr/>
          <p:nvPr/>
        </p:nvCxnSpPr>
        <p:spPr bwMode="auto">
          <a:xfrm rot="16200000" flipH="1">
            <a:off x="2913574" y="1951040"/>
            <a:ext cx="1180408" cy="864523"/>
          </a:xfrm>
          <a:prstGeom prst="curvedConnector3">
            <a:avLst>
              <a:gd name="adj1" fmla="val 50000"/>
            </a:avLst>
          </a:prstGeom>
          <a:solidFill>
            <a:srgbClr val="C0C0C0"/>
          </a:solidFill>
          <a:ln w="28575" cap="flat" cmpd="sng" algn="ctr">
            <a:noFill/>
            <a:prstDash val="solid"/>
            <a:round/>
            <a:headEnd type="none" w="med" len="med"/>
            <a:tailEnd type="arrow"/>
          </a:ln>
          <a:effectLst/>
        </p:spPr>
      </p:cxnSp>
    </p:spTree>
    <p:extLst>
      <p:ext uri="{BB962C8B-B14F-4D97-AF65-F5344CB8AC3E}">
        <p14:creationId xmlns:p14="http://schemas.microsoft.com/office/powerpoint/2010/main" val="964675105"/>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5" y="274638"/>
            <a:ext cx="8229600" cy="1143000"/>
          </a:xfrm>
        </p:spPr>
        <p:txBody>
          <a:bodyPr>
            <a:normAutofit/>
          </a:bodyPr>
          <a:lstStyle/>
          <a:p>
            <a:r>
              <a:rPr lang="en-US" sz="3600" dirty="0" smtClean="0"/>
              <a:t>Economic Effects </a:t>
            </a:r>
            <a:r>
              <a:rPr lang="en-US" sz="3600" dirty="0" smtClean="0"/>
              <a:t>of the </a:t>
            </a:r>
            <a:r>
              <a:rPr lang="en-US" sz="3600" b="1" dirty="0" smtClean="0"/>
              <a:t>Min</a:t>
            </a:r>
            <a:r>
              <a:rPr lang="en-US" sz="3600" b="1" dirty="0" smtClean="0"/>
              <a:t>. </a:t>
            </a:r>
            <a:r>
              <a:rPr lang="en-US" sz="3600" b="1" dirty="0" smtClean="0"/>
              <a:t>Wage Law</a:t>
            </a:r>
            <a:endParaRPr lang="en-US" sz="3600" b="1" dirty="0"/>
          </a:p>
        </p:txBody>
      </p:sp>
    </p:spTree>
    <p:extLst>
      <p:ext uri="{BB962C8B-B14F-4D97-AF65-F5344CB8AC3E}">
        <p14:creationId xmlns:p14="http://schemas.microsoft.com/office/powerpoint/2010/main" val="853302097"/>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r>
              <a:rPr lang="en-US" b="1" dirty="0" smtClean="0"/>
              <a:t>Question</a:t>
            </a:r>
            <a:endParaRPr lang="en-US" b="1" dirty="0"/>
          </a:p>
        </p:txBody>
      </p:sp>
      <p:sp>
        <p:nvSpPr>
          <p:cNvPr id="7" name="Rectangle 2"/>
          <p:cNvSpPr>
            <a:spLocks noChangeArrowheads="1"/>
          </p:cNvSpPr>
          <p:nvPr/>
        </p:nvSpPr>
        <p:spPr bwMode="auto">
          <a:xfrm>
            <a:off x="1019675" y="1839787"/>
            <a:ext cx="7182423"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r"/>
                <a:tab pos="0" algn="l"/>
              </a:tabLst>
            </a:pPr>
            <a:r>
              <a:rPr lang="en-US" sz="2000" dirty="0" smtClean="0"/>
              <a:t>When a </a:t>
            </a:r>
            <a:r>
              <a:rPr lang="en-US" sz="2000" b="1" dirty="0" smtClean="0"/>
              <a:t>binding price floor </a:t>
            </a:r>
            <a:r>
              <a:rPr lang="en-US" sz="2000" dirty="0" smtClean="0"/>
              <a:t>is imposed on a market to benefit sellers,</a:t>
            </a:r>
          </a:p>
          <a:p>
            <a:pPr marL="0" marR="0" lvl="0" indent="0" algn="l" defTabSz="914400" rtl="0" eaLnBrk="1" fontAlgn="base" latinLnBrk="0" hangingPunct="1">
              <a:lnSpc>
                <a:spcPct val="100000"/>
              </a:lnSpc>
              <a:spcBef>
                <a:spcPct val="0"/>
              </a:spcBef>
              <a:spcAft>
                <a:spcPct val="0"/>
              </a:spcAft>
              <a:buClrTx/>
              <a:buSzTx/>
              <a:buFontTx/>
              <a:buNone/>
              <a:tabLst>
                <a:tab pos="-114300" algn="r"/>
                <a:tab pos="0" algn="l"/>
              </a:tabLst>
            </a:pPr>
            <a:endParaRPr lang="en-US" sz="2000" dirty="0"/>
          </a:p>
          <a:p>
            <a:pPr marL="342900" indent="-342900">
              <a:lnSpc>
                <a:spcPct val="100000"/>
              </a:lnSpc>
              <a:spcBef>
                <a:spcPct val="0"/>
              </a:spcBef>
              <a:buFont typeface="+mj-lt"/>
              <a:buAutoNum type="alphaUcPeriod"/>
              <a:tabLst>
                <a:tab pos="-114300" algn="r"/>
                <a:tab pos="0" algn="l"/>
              </a:tabLst>
            </a:pPr>
            <a:r>
              <a:rPr lang="en-US" sz="2000" dirty="0"/>
              <a:t>no sellers actually benefit.</a:t>
            </a:r>
          </a:p>
          <a:p>
            <a:pPr marL="342900" indent="-342900">
              <a:lnSpc>
                <a:spcPct val="100000"/>
              </a:lnSpc>
              <a:spcBef>
                <a:spcPct val="0"/>
              </a:spcBef>
              <a:buFont typeface="+mj-lt"/>
              <a:buAutoNum type="alphaUcPeriod"/>
              <a:tabLst>
                <a:tab pos="-114300" algn="r"/>
                <a:tab pos="0" algn="l"/>
              </a:tabLst>
            </a:pPr>
            <a:r>
              <a:rPr lang="en-US" sz="2000" dirty="0"/>
              <a:t>some sellers benefit, but no sellers are harmed.</a:t>
            </a:r>
          </a:p>
          <a:p>
            <a:pPr marL="342900" indent="-342900">
              <a:lnSpc>
                <a:spcPct val="100000"/>
              </a:lnSpc>
              <a:spcBef>
                <a:spcPct val="0"/>
              </a:spcBef>
              <a:buFont typeface="+mj-lt"/>
              <a:buAutoNum type="alphaUcPeriod"/>
              <a:tabLst>
                <a:tab pos="-114300" algn="r"/>
                <a:tab pos="0" algn="l"/>
              </a:tabLst>
            </a:pPr>
            <a:r>
              <a:rPr lang="en-US" sz="2000" dirty="0"/>
              <a:t>some sellers benefit, and some sellers are harmed.</a:t>
            </a:r>
          </a:p>
          <a:p>
            <a:pPr marL="342900" indent="-342900">
              <a:lnSpc>
                <a:spcPct val="100000"/>
              </a:lnSpc>
              <a:spcBef>
                <a:spcPct val="0"/>
              </a:spcBef>
              <a:buFont typeface="+mj-lt"/>
              <a:buAutoNum type="alphaUcPeriod"/>
              <a:tabLst>
                <a:tab pos="-114300" algn="r"/>
                <a:tab pos="0" algn="l"/>
              </a:tabLst>
            </a:pPr>
            <a:r>
              <a:rPr lang="en-US" sz="2000" dirty="0"/>
              <a:t>all sellers benefit.</a:t>
            </a:r>
          </a:p>
          <a:p>
            <a:pPr>
              <a:lnSpc>
                <a:spcPct val="100000"/>
              </a:lnSpc>
              <a:spcBef>
                <a:spcPct val="0"/>
              </a:spcBef>
              <a:tabLst>
                <a:tab pos="-114300" algn="r"/>
                <a:tab pos="0" algn="l"/>
              </a:tabLst>
            </a:pPr>
            <a:endParaRPr lang="en-US" sz="1100" dirty="0"/>
          </a:p>
          <a:p>
            <a:pPr>
              <a:lnSpc>
                <a:spcPct val="100000"/>
              </a:lnSpc>
              <a:spcBef>
                <a:spcPct val="0"/>
              </a:spcBef>
              <a:tabLst>
                <a:tab pos="-114300" algn="r"/>
                <a:tab pos="0" algn="l"/>
              </a:tabLst>
            </a:pPr>
            <a:endParaRPr lang="en-US" sz="1100" dirty="0"/>
          </a:p>
          <a:p>
            <a:pPr>
              <a:lnSpc>
                <a:spcPct val="100000"/>
              </a:lnSpc>
              <a:spcBef>
                <a:spcPct val="0"/>
              </a:spcBef>
              <a:tabLst>
                <a:tab pos="-114300" algn="r"/>
                <a:tab pos="0" algn="l"/>
              </a:tabLst>
            </a:pPr>
            <a:endParaRPr lang="en-US" sz="1100" dirty="0"/>
          </a:p>
          <a:p>
            <a:pPr marL="0" marR="0" lvl="0" indent="0" algn="l" defTabSz="914400" rtl="0" eaLnBrk="1" fontAlgn="base" latinLnBrk="0" hangingPunct="1">
              <a:lnSpc>
                <a:spcPct val="100000"/>
              </a:lnSpc>
              <a:spcBef>
                <a:spcPct val="0"/>
              </a:spcBef>
              <a:spcAft>
                <a:spcPct val="0"/>
              </a:spcAft>
              <a:buClrTx/>
              <a:buSzTx/>
              <a:buFontTx/>
              <a:buNone/>
              <a:tabLst>
                <a:tab pos="-114300" algn="r"/>
                <a:tab pos="0" algn="l"/>
              </a:tabLst>
            </a:pPr>
            <a:endParaRPr lang="en-US" sz="1100"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114300" algn="r"/>
                <a:tab pos="0" algn="l"/>
              </a:tabLst>
            </a:pPr>
            <a:r>
              <a:rPr kumimoji="0" lang="en-US" sz="1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9027146"/>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3300107" y="4824046"/>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2444322" y="2028092"/>
            <a:ext cx="3807070" cy="356088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US" dirty="0" smtClean="0"/>
              <a:t>Price </a:t>
            </a:r>
            <a:r>
              <a:rPr lang="en-US" b="1" dirty="0" smtClean="0"/>
              <a:t>Ceiling</a:t>
            </a:r>
            <a:r>
              <a:rPr lang="en-US" dirty="0" smtClean="0"/>
              <a:t> </a:t>
            </a:r>
            <a:r>
              <a:rPr lang="en-US" sz="2400" dirty="0" smtClean="0"/>
              <a:t>(e.g. rent control)</a:t>
            </a:r>
            <a:endParaRPr lang="en-US" sz="2000" dirty="0"/>
          </a:p>
        </p:txBody>
      </p:sp>
      <p:cxnSp>
        <p:nvCxnSpPr>
          <p:cNvPr id="5" name="Straight Arrow Connector 4"/>
          <p:cNvCxnSpPr/>
          <p:nvPr/>
        </p:nvCxnSpPr>
        <p:spPr bwMode="auto">
          <a:xfrm>
            <a:off x="2013499" y="5826370"/>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13248" y="3820258"/>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rot="5400000" flipH="1" flipV="1">
            <a:off x="2580602" y="2181957"/>
            <a:ext cx="3587262" cy="30509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2013499" y="3773366"/>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237952" y="3698631"/>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336491" y="3707422"/>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4091414" y="6005145"/>
            <a:ext cx="543739" cy="387798"/>
          </a:xfrm>
          <a:prstGeom prst="rect">
            <a:avLst/>
          </a:prstGeom>
          <a:noFill/>
        </p:spPr>
        <p:txBody>
          <a:bodyPr wrap="none" rtlCol="0">
            <a:spAutoFit/>
          </a:bodyPr>
          <a:lstStyle/>
          <a:p>
            <a:r>
              <a:rPr lang="en-US" dirty="0" smtClean="0"/>
              <a:t>Q*</a:t>
            </a:r>
            <a:endParaRPr lang="en-US" dirty="0"/>
          </a:p>
        </p:txBody>
      </p:sp>
      <p:cxnSp>
        <p:nvCxnSpPr>
          <p:cNvPr id="15" name="Straight Connector 14"/>
          <p:cNvCxnSpPr/>
          <p:nvPr/>
        </p:nvCxnSpPr>
        <p:spPr bwMode="auto">
          <a:xfrm flipV="1">
            <a:off x="2025222" y="2784710"/>
            <a:ext cx="4718539" cy="11723"/>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17" name="TextBox 16"/>
          <p:cNvSpPr txBox="1"/>
          <p:nvPr/>
        </p:nvSpPr>
        <p:spPr>
          <a:xfrm>
            <a:off x="1409760" y="2646483"/>
            <a:ext cx="389850" cy="387798"/>
          </a:xfrm>
          <a:prstGeom prst="rect">
            <a:avLst/>
          </a:prstGeom>
          <a:noFill/>
        </p:spPr>
        <p:txBody>
          <a:bodyPr wrap="none" rtlCol="0">
            <a:spAutoFit/>
          </a:bodyPr>
          <a:lstStyle/>
          <a:p>
            <a:r>
              <a:rPr lang="en-US" dirty="0" smtClean="0"/>
              <a:t>P</a:t>
            </a:r>
            <a:endParaRPr lang="en-US" dirty="0"/>
          </a:p>
        </p:txBody>
      </p:sp>
      <p:sp>
        <p:nvSpPr>
          <p:cNvPr id="18" name="TextBox 17"/>
          <p:cNvSpPr txBox="1"/>
          <p:nvPr/>
        </p:nvSpPr>
        <p:spPr>
          <a:xfrm>
            <a:off x="6140022" y="1565030"/>
            <a:ext cx="389850" cy="387798"/>
          </a:xfrm>
          <a:prstGeom prst="rect">
            <a:avLst/>
          </a:prstGeom>
          <a:noFill/>
        </p:spPr>
        <p:txBody>
          <a:bodyPr wrap="none" rtlCol="0">
            <a:spAutoFit/>
          </a:bodyPr>
          <a:lstStyle/>
          <a:p>
            <a:r>
              <a:rPr lang="en-US" dirty="0" smtClean="0"/>
              <a:t>S</a:t>
            </a:r>
            <a:endParaRPr lang="en-US" sz="2000" dirty="0"/>
          </a:p>
        </p:txBody>
      </p:sp>
      <p:sp>
        <p:nvSpPr>
          <p:cNvPr id="19" name="TextBox 18"/>
          <p:cNvSpPr txBox="1"/>
          <p:nvPr/>
        </p:nvSpPr>
        <p:spPr>
          <a:xfrm>
            <a:off x="6336383" y="5251938"/>
            <a:ext cx="407484" cy="387798"/>
          </a:xfrm>
          <a:prstGeom prst="rect">
            <a:avLst/>
          </a:prstGeom>
          <a:noFill/>
        </p:spPr>
        <p:txBody>
          <a:bodyPr wrap="none" rtlCol="0">
            <a:spAutoFit/>
          </a:bodyPr>
          <a:lstStyle/>
          <a:p>
            <a:r>
              <a:rPr lang="en-US" dirty="0" smtClean="0"/>
              <a:t>D</a:t>
            </a:r>
            <a:endParaRPr lang="en-US" sz="1600" dirty="0"/>
          </a:p>
        </p:txBody>
      </p:sp>
      <p:sp>
        <p:nvSpPr>
          <p:cNvPr id="16" name="TextBox 15"/>
          <p:cNvSpPr txBox="1"/>
          <p:nvPr/>
        </p:nvSpPr>
        <p:spPr>
          <a:xfrm>
            <a:off x="6854543" y="2619514"/>
            <a:ext cx="1300356" cy="313932"/>
          </a:xfrm>
          <a:prstGeom prst="rect">
            <a:avLst/>
          </a:prstGeom>
          <a:noFill/>
        </p:spPr>
        <p:txBody>
          <a:bodyPr wrap="none" rtlCol="0">
            <a:spAutoFit/>
          </a:bodyPr>
          <a:lstStyle/>
          <a:p>
            <a:r>
              <a:rPr lang="en-US" sz="1800" dirty="0" smtClean="0"/>
              <a:t>rent ceiling</a:t>
            </a:r>
            <a:endParaRPr lang="en-US" sz="1200" dirty="0"/>
          </a:p>
        </p:txBody>
      </p:sp>
      <p:cxnSp>
        <p:nvCxnSpPr>
          <p:cNvPr id="25" name="Curved Connector 24"/>
          <p:cNvCxnSpPr/>
          <p:nvPr/>
        </p:nvCxnSpPr>
        <p:spPr bwMode="auto">
          <a:xfrm rot="16200000" flipH="1">
            <a:off x="3020937" y="1836739"/>
            <a:ext cx="1180408" cy="864523"/>
          </a:xfrm>
          <a:prstGeom prst="curvedConnector3">
            <a:avLst>
              <a:gd name="adj1" fmla="val 50000"/>
            </a:avLst>
          </a:prstGeom>
          <a:solidFill>
            <a:srgbClr val="C0C0C0"/>
          </a:solidFill>
          <a:ln w="28575" cap="flat" cmpd="sng" algn="ctr">
            <a:noFill/>
            <a:prstDash val="solid"/>
            <a:round/>
            <a:headEnd type="none" w="med" len="med"/>
            <a:tailEnd type="arrow"/>
          </a:ln>
          <a:effectLst/>
        </p:spPr>
      </p:cxnSp>
    </p:spTree>
    <p:extLst>
      <p:ext uri="{BB962C8B-B14F-4D97-AF65-F5344CB8AC3E}">
        <p14:creationId xmlns:p14="http://schemas.microsoft.com/office/powerpoint/2010/main" val="2548287739"/>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3329355" y="4938347"/>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2473570" y="2142393"/>
            <a:ext cx="3807070" cy="356088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US" dirty="0" smtClean="0"/>
              <a:t>Price </a:t>
            </a:r>
            <a:r>
              <a:rPr lang="en-US" b="1" dirty="0" smtClean="0"/>
              <a:t>Ceiling </a:t>
            </a:r>
            <a:r>
              <a:rPr lang="en-US" sz="2400" dirty="0" smtClean="0"/>
              <a:t>(e.g. rent control)</a:t>
            </a:r>
            <a:endParaRPr lang="en-US" sz="3200" dirty="0"/>
          </a:p>
        </p:txBody>
      </p:sp>
      <p:cxnSp>
        <p:nvCxnSpPr>
          <p:cNvPr id="5" name="Straight Arrow Connector 4"/>
          <p:cNvCxnSpPr/>
          <p:nvPr/>
        </p:nvCxnSpPr>
        <p:spPr bwMode="auto">
          <a:xfrm>
            <a:off x="2042747" y="5940671"/>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42496" y="3934559"/>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rot="5400000" flipH="1" flipV="1">
            <a:off x="2609850" y="2296258"/>
            <a:ext cx="3587262" cy="30509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2042747" y="3887667"/>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267200" y="3812932"/>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365739" y="3821723"/>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4120662" y="6119446"/>
            <a:ext cx="543739" cy="387798"/>
          </a:xfrm>
          <a:prstGeom prst="rect">
            <a:avLst/>
          </a:prstGeom>
          <a:noFill/>
        </p:spPr>
        <p:txBody>
          <a:bodyPr wrap="none" rtlCol="0">
            <a:spAutoFit/>
          </a:bodyPr>
          <a:lstStyle/>
          <a:p>
            <a:r>
              <a:rPr lang="en-US" dirty="0" smtClean="0"/>
              <a:t>Q*</a:t>
            </a:r>
            <a:endParaRPr lang="en-US" dirty="0"/>
          </a:p>
        </p:txBody>
      </p:sp>
      <p:cxnSp>
        <p:nvCxnSpPr>
          <p:cNvPr id="15" name="Straight Connector 14"/>
          <p:cNvCxnSpPr/>
          <p:nvPr/>
        </p:nvCxnSpPr>
        <p:spPr bwMode="auto">
          <a:xfrm flipV="1">
            <a:off x="2054470" y="4802688"/>
            <a:ext cx="4718539" cy="11723"/>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17" name="TextBox 16"/>
          <p:cNvSpPr txBox="1"/>
          <p:nvPr/>
        </p:nvSpPr>
        <p:spPr>
          <a:xfrm>
            <a:off x="1439008" y="2760784"/>
            <a:ext cx="389850" cy="387798"/>
          </a:xfrm>
          <a:prstGeom prst="rect">
            <a:avLst/>
          </a:prstGeom>
          <a:noFill/>
        </p:spPr>
        <p:txBody>
          <a:bodyPr wrap="none" rtlCol="0">
            <a:spAutoFit/>
          </a:bodyPr>
          <a:lstStyle/>
          <a:p>
            <a:r>
              <a:rPr lang="en-US" dirty="0" smtClean="0"/>
              <a:t>P</a:t>
            </a:r>
            <a:endParaRPr lang="en-US" dirty="0"/>
          </a:p>
        </p:txBody>
      </p:sp>
      <p:sp>
        <p:nvSpPr>
          <p:cNvPr id="18" name="TextBox 17"/>
          <p:cNvSpPr txBox="1"/>
          <p:nvPr/>
        </p:nvSpPr>
        <p:spPr>
          <a:xfrm>
            <a:off x="6169270" y="1679331"/>
            <a:ext cx="389850" cy="387798"/>
          </a:xfrm>
          <a:prstGeom prst="rect">
            <a:avLst/>
          </a:prstGeom>
          <a:noFill/>
        </p:spPr>
        <p:txBody>
          <a:bodyPr wrap="none" rtlCol="0">
            <a:spAutoFit/>
          </a:bodyPr>
          <a:lstStyle/>
          <a:p>
            <a:r>
              <a:rPr lang="en-US" dirty="0" smtClean="0"/>
              <a:t>S</a:t>
            </a:r>
            <a:endParaRPr lang="en-US" sz="2000" dirty="0"/>
          </a:p>
        </p:txBody>
      </p:sp>
      <p:sp>
        <p:nvSpPr>
          <p:cNvPr id="19" name="TextBox 18"/>
          <p:cNvSpPr txBox="1"/>
          <p:nvPr/>
        </p:nvSpPr>
        <p:spPr>
          <a:xfrm>
            <a:off x="6365631" y="5366239"/>
            <a:ext cx="407484" cy="387798"/>
          </a:xfrm>
          <a:prstGeom prst="rect">
            <a:avLst/>
          </a:prstGeom>
          <a:noFill/>
        </p:spPr>
        <p:txBody>
          <a:bodyPr wrap="none" rtlCol="0">
            <a:spAutoFit/>
          </a:bodyPr>
          <a:lstStyle/>
          <a:p>
            <a:r>
              <a:rPr lang="en-US" dirty="0" smtClean="0"/>
              <a:t>D</a:t>
            </a:r>
            <a:endParaRPr lang="en-US" sz="1600" dirty="0"/>
          </a:p>
        </p:txBody>
      </p:sp>
      <p:sp>
        <p:nvSpPr>
          <p:cNvPr id="16" name="TextBox 15"/>
          <p:cNvSpPr txBox="1"/>
          <p:nvPr/>
        </p:nvSpPr>
        <p:spPr>
          <a:xfrm>
            <a:off x="6883791" y="4637492"/>
            <a:ext cx="1300356" cy="313932"/>
          </a:xfrm>
          <a:prstGeom prst="rect">
            <a:avLst/>
          </a:prstGeom>
          <a:noFill/>
        </p:spPr>
        <p:txBody>
          <a:bodyPr wrap="none" rtlCol="0">
            <a:spAutoFit/>
          </a:bodyPr>
          <a:lstStyle/>
          <a:p>
            <a:r>
              <a:rPr lang="en-US" sz="1800" dirty="0" smtClean="0"/>
              <a:t>rent ceiling</a:t>
            </a:r>
            <a:endParaRPr lang="en-US" sz="1200" dirty="0"/>
          </a:p>
        </p:txBody>
      </p:sp>
    </p:spTree>
    <p:extLst>
      <p:ext uri="{BB962C8B-B14F-4D97-AF65-F5344CB8AC3E}">
        <p14:creationId xmlns:p14="http://schemas.microsoft.com/office/powerpoint/2010/main" val="2970397355"/>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Economic </a:t>
            </a:r>
            <a:r>
              <a:rPr lang="en-US" sz="4000" dirty="0" smtClean="0"/>
              <a:t>Effects </a:t>
            </a:r>
            <a:r>
              <a:rPr lang="en-US" sz="4000" dirty="0" smtClean="0"/>
              <a:t>of </a:t>
            </a:r>
            <a:r>
              <a:rPr lang="en-US" sz="4000" b="1" dirty="0" smtClean="0"/>
              <a:t>Price </a:t>
            </a:r>
            <a:r>
              <a:rPr lang="en-US" sz="4000" b="1" dirty="0"/>
              <a:t>C</a:t>
            </a:r>
            <a:r>
              <a:rPr lang="en-US" sz="4000" b="1" dirty="0" smtClean="0"/>
              <a:t>eiling</a:t>
            </a:r>
            <a:endParaRPr lang="en-US" sz="4000" b="1" dirty="0"/>
          </a:p>
        </p:txBody>
      </p:sp>
    </p:spTree>
    <p:extLst>
      <p:ext uri="{BB962C8B-B14F-4D97-AF65-F5344CB8AC3E}">
        <p14:creationId xmlns:p14="http://schemas.microsoft.com/office/powerpoint/2010/main" val="103537409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a:t>
            </a:r>
            <a:r>
              <a:rPr lang="en-US" sz="4000" b="1" dirty="0" smtClean="0"/>
              <a:t>Water-Diamond</a:t>
            </a:r>
            <a:r>
              <a:rPr lang="en-US" sz="4000" dirty="0" smtClean="0"/>
              <a:t> Paradox</a:t>
            </a:r>
            <a:endParaRPr lang="en-US" sz="4000"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in Pairs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6626054"/>
              </p:ext>
            </p:extLst>
          </p:nvPr>
        </p:nvGraphicFramePr>
        <p:xfrm>
          <a:off x="5673699" y="1507058"/>
          <a:ext cx="3050915" cy="3965592"/>
        </p:xfrm>
        <a:graphic>
          <a:graphicData uri="http://schemas.openxmlformats.org/drawingml/2006/table">
            <a:tbl>
              <a:tblPr>
                <a:tableStyleId>{8EC20E35-A176-4012-BC5E-935CFFF8708E}</a:tableStyleId>
              </a:tblPr>
              <a:tblGrid>
                <a:gridCol w="3050915"/>
              </a:tblGrid>
              <a:tr h="1652330">
                <a:tc>
                  <a:txBody>
                    <a:bodyPr/>
                    <a:lstStyle/>
                    <a:p>
                      <a:pPr marL="0" marR="0">
                        <a:lnSpc>
                          <a:spcPct val="115000"/>
                        </a:lnSpc>
                        <a:spcBef>
                          <a:spcPts val="0"/>
                        </a:spcBef>
                        <a:spcAft>
                          <a:spcPts val="0"/>
                        </a:spcAft>
                      </a:pPr>
                      <a:r>
                        <a:rPr lang="en-US" sz="1600" dirty="0" smtClean="0"/>
                        <a:t>A. Using </a:t>
                      </a:r>
                      <a:r>
                        <a:rPr lang="en-US" sz="1600" dirty="0"/>
                        <a:t>the graph shown, analyze the effect a $300 price ceiling would have on the market for ten-speed bicycles.  Would this be a binding price ceiling?</a:t>
                      </a:r>
                    </a:p>
                  </a:txBody>
                  <a:tcPr marL="0" marR="0" marT="0" marB="0">
                    <a:lnL>
                      <a:noFill/>
                    </a:lnL>
                    <a:lnR>
                      <a:noFill/>
                    </a:lnR>
                    <a:lnT w="25400" cmpd="sng">
                      <a:noFill/>
                    </a:lnT>
                    <a:lnB>
                      <a:noFill/>
                    </a:lnB>
                    <a:lnTlToBr w="12700" cmpd="sng">
                      <a:noFill/>
                      <a:prstDash val="solid"/>
                    </a:lnTlToBr>
                    <a:lnBlToTr w="12700" cmpd="sng">
                      <a:noFill/>
                      <a:prstDash val="solid"/>
                    </a:lnBlToTr>
                  </a:tcPr>
                </a:tc>
              </a:tr>
              <a:tr h="1652330">
                <a:tc>
                  <a:txBody>
                    <a:bodyPr/>
                    <a:lstStyle/>
                    <a:p>
                      <a:pPr marL="0" marR="0">
                        <a:lnSpc>
                          <a:spcPct val="115000"/>
                        </a:lnSpc>
                        <a:spcBef>
                          <a:spcPts val="0"/>
                        </a:spcBef>
                        <a:spcAft>
                          <a:spcPts val="0"/>
                        </a:spcAft>
                      </a:pPr>
                      <a:r>
                        <a:rPr lang="en-US" sz="1600" dirty="0" smtClean="0"/>
                        <a:t>B. Using </a:t>
                      </a:r>
                      <a:r>
                        <a:rPr lang="en-US" sz="1600" dirty="0"/>
                        <a:t>the graph shown, analyze the effect a $700 price floor would have on this market for ten-speed bicycles.  Would this be a binding price floor?</a:t>
                      </a:r>
                    </a:p>
                  </a:txBody>
                  <a:tcPr marL="0" marR="0" marT="0" marB="0">
                    <a:lnL>
                      <a:noFill/>
                    </a:lnL>
                    <a:lnR>
                      <a:noFill/>
                    </a:lnR>
                    <a:lnT>
                      <a:noFill/>
                    </a:lnT>
                    <a:lnB>
                      <a:noFill/>
                    </a:lnB>
                    <a:lnTlToBr w="12700" cmpd="sng">
                      <a:noFill/>
                      <a:prstDash val="solid"/>
                    </a:lnTlToBr>
                    <a:lnBlToTr w="12700" cmpd="sng">
                      <a:noFill/>
                      <a:prstDash val="solid"/>
                    </a:lnBlToTr>
                  </a:tcPr>
                </a:tc>
              </a:tr>
              <a:tr h="660932">
                <a:tc>
                  <a:txBody>
                    <a:bodyPr/>
                    <a:lstStyle/>
                    <a:p>
                      <a:pPr marL="0" marR="0">
                        <a:lnSpc>
                          <a:spcPct val="115000"/>
                        </a:lnSpc>
                        <a:spcBef>
                          <a:spcPts val="0"/>
                        </a:spcBef>
                        <a:spcAft>
                          <a:spcPts val="0"/>
                        </a:spcAft>
                      </a:pPr>
                      <a:r>
                        <a:rPr lang="en-US" sz="1600" dirty="0" smtClean="0"/>
                        <a:t>C. What would be the </a:t>
                      </a:r>
                      <a:r>
                        <a:rPr lang="en-US" sz="1600" b="1" dirty="0" smtClean="0"/>
                        <a:t>deadweight</a:t>
                      </a:r>
                      <a:r>
                        <a:rPr lang="en-US" sz="1600" b="1" baseline="0" dirty="0" smtClean="0"/>
                        <a:t> loss </a:t>
                      </a:r>
                      <a:r>
                        <a:rPr lang="en-US" sz="1600" baseline="0" dirty="0" smtClean="0"/>
                        <a:t>if there is a $300 price ceiling?</a:t>
                      </a:r>
                      <a:endParaRPr lang="en-US" sz="1600" dirty="0"/>
                    </a:p>
                  </a:txBody>
                  <a:tcPr marL="0" marR="0" marT="0" marB="0">
                    <a:lnL>
                      <a:noFill/>
                    </a:lnL>
                    <a:lnR>
                      <a:noFill/>
                    </a:lnR>
                    <a:lnT>
                      <a:noFill/>
                    </a:lnT>
                    <a:lnB w="25400" cmpd="sng">
                      <a:noFill/>
                    </a:lnB>
                    <a:lnTlToBr w="12700" cmpd="sng">
                      <a:noFill/>
                      <a:prstDash val="solid"/>
                    </a:lnTlToBr>
                    <a:lnBlToTr w="12700" cmpd="sng">
                      <a:noFill/>
                      <a:prstDash val="solid"/>
                    </a:lnBlToTr>
                  </a:tcPr>
                </a:tc>
              </a:tr>
            </a:tbl>
          </a:graphicData>
        </a:graphic>
      </p:graphicFrame>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81" y="1931928"/>
            <a:ext cx="5224341" cy="349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6545049"/>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a:t>
            </a:r>
            <a:r>
              <a:rPr lang="en-US" b="1" dirty="0" smtClean="0"/>
              <a:t>Support</a:t>
            </a:r>
            <a:r>
              <a:rPr lang="en-US" dirty="0" smtClean="0"/>
              <a:t> </a:t>
            </a:r>
            <a:r>
              <a:rPr lang="en-US" sz="2000" dirty="0" smtClean="0"/>
              <a:t>(dairy price support)</a:t>
            </a:r>
            <a:endParaRPr lang="en-US" sz="2000" dirty="0"/>
          </a:p>
        </p:txBody>
      </p:sp>
      <p:grpSp>
        <p:nvGrpSpPr>
          <p:cNvPr id="3" name="Group 2"/>
          <p:cNvGrpSpPr/>
          <p:nvPr/>
        </p:nvGrpSpPr>
        <p:grpSpPr>
          <a:xfrm>
            <a:off x="1339937" y="1715632"/>
            <a:ext cx="6419550" cy="4634014"/>
            <a:chOff x="2189284" y="1216269"/>
            <a:chExt cx="6510685" cy="4827913"/>
          </a:xfrm>
        </p:grpSpPr>
        <p:cxnSp>
          <p:nvCxnSpPr>
            <p:cNvPr id="21" name="Straight Connector 20"/>
            <p:cNvCxnSpPr/>
            <p:nvPr/>
          </p:nvCxnSpPr>
          <p:spPr bwMode="auto">
            <a:xfrm rot="5400000">
              <a:off x="4152900" y="4475285"/>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3297115" y="1679331"/>
              <a:ext cx="3807070" cy="356088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bwMode="auto">
            <a:xfrm>
              <a:off x="2866292" y="5477609"/>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866041" y="3471497"/>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rot="5400000" flipH="1" flipV="1">
              <a:off x="3433395" y="1833196"/>
              <a:ext cx="3587262" cy="30509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2866292" y="3424605"/>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5090745" y="3349870"/>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2189284" y="3358661"/>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4944207" y="5656384"/>
              <a:ext cx="543739" cy="387798"/>
            </a:xfrm>
            <a:prstGeom prst="rect">
              <a:avLst/>
            </a:prstGeom>
            <a:noFill/>
          </p:spPr>
          <p:txBody>
            <a:bodyPr wrap="none" rtlCol="0">
              <a:spAutoFit/>
            </a:bodyPr>
            <a:lstStyle/>
            <a:p>
              <a:r>
                <a:rPr lang="en-US" dirty="0" smtClean="0"/>
                <a:t>Q*</a:t>
              </a:r>
              <a:endParaRPr lang="en-US" dirty="0"/>
            </a:p>
          </p:txBody>
        </p:sp>
        <p:cxnSp>
          <p:nvCxnSpPr>
            <p:cNvPr id="15" name="Straight Connector 14"/>
            <p:cNvCxnSpPr/>
            <p:nvPr/>
          </p:nvCxnSpPr>
          <p:spPr bwMode="auto">
            <a:xfrm flipV="1">
              <a:off x="2886807" y="4413738"/>
              <a:ext cx="4806462" cy="2932"/>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17" name="TextBox 16"/>
            <p:cNvSpPr txBox="1"/>
            <p:nvPr/>
          </p:nvSpPr>
          <p:spPr>
            <a:xfrm>
              <a:off x="6992815" y="1216269"/>
              <a:ext cx="389850" cy="387798"/>
            </a:xfrm>
            <a:prstGeom prst="rect">
              <a:avLst/>
            </a:prstGeom>
            <a:noFill/>
          </p:spPr>
          <p:txBody>
            <a:bodyPr wrap="none" rtlCol="0">
              <a:spAutoFit/>
            </a:bodyPr>
            <a:lstStyle/>
            <a:p>
              <a:r>
                <a:rPr lang="en-US" dirty="0" smtClean="0"/>
                <a:t>S</a:t>
              </a:r>
              <a:endParaRPr lang="en-US" dirty="0"/>
            </a:p>
          </p:txBody>
        </p:sp>
        <p:sp>
          <p:nvSpPr>
            <p:cNvPr id="18" name="TextBox 17"/>
            <p:cNvSpPr txBox="1"/>
            <p:nvPr/>
          </p:nvSpPr>
          <p:spPr>
            <a:xfrm>
              <a:off x="7189176" y="4903177"/>
              <a:ext cx="407484" cy="387798"/>
            </a:xfrm>
            <a:prstGeom prst="rect">
              <a:avLst/>
            </a:prstGeom>
            <a:noFill/>
          </p:spPr>
          <p:txBody>
            <a:bodyPr wrap="none" rtlCol="0">
              <a:spAutoFit/>
            </a:bodyPr>
            <a:lstStyle/>
            <a:p>
              <a:r>
                <a:rPr lang="en-US" dirty="0" smtClean="0"/>
                <a:t>D</a:t>
              </a:r>
              <a:endParaRPr lang="en-US" dirty="0"/>
            </a:p>
          </p:txBody>
        </p:sp>
        <p:sp>
          <p:nvSpPr>
            <p:cNvPr id="19" name="TextBox 18"/>
            <p:cNvSpPr txBox="1"/>
            <p:nvPr/>
          </p:nvSpPr>
          <p:spPr>
            <a:xfrm>
              <a:off x="2201007" y="4214445"/>
              <a:ext cx="389850" cy="387798"/>
            </a:xfrm>
            <a:prstGeom prst="rect">
              <a:avLst/>
            </a:prstGeom>
            <a:noFill/>
          </p:spPr>
          <p:txBody>
            <a:bodyPr wrap="none" rtlCol="0">
              <a:spAutoFit/>
            </a:bodyPr>
            <a:lstStyle/>
            <a:p>
              <a:r>
                <a:rPr lang="en-US" dirty="0" smtClean="0"/>
                <a:t>P</a:t>
              </a:r>
              <a:endParaRPr lang="en-US" dirty="0"/>
            </a:p>
          </p:txBody>
        </p:sp>
        <p:sp>
          <p:nvSpPr>
            <p:cNvPr id="16" name="TextBox 15"/>
            <p:cNvSpPr txBox="1"/>
            <p:nvPr/>
          </p:nvSpPr>
          <p:spPr>
            <a:xfrm>
              <a:off x="7773112" y="4257555"/>
              <a:ext cx="926857" cy="535531"/>
            </a:xfrm>
            <a:prstGeom prst="rect">
              <a:avLst/>
            </a:prstGeom>
            <a:noFill/>
          </p:spPr>
          <p:txBody>
            <a:bodyPr wrap="none" rtlCol="0">
              <a:spAutoFit/>
            </a:bodyPr>
            <a:lstStyle/>
            <a:p>
              <a:pPr algn="ctr"/>
              <a:r>
                <a:rPr lang="en-US" sz="1600" dirty="0" smtClean="0"/>
                <a:t>support </a:t>
              </a:r>
            </a:p>
            <a:p>
              <a:pPr algn="ctr"/>
              <a:r>
                <a:rPr lang="en-US" sz="1600" dirty="0" smtClean="0"/>
                <a:t>price</a:t>
              </a:r>
              <a:endParaRPr lang="en-US" sz="1600" dirty="0"/>
            </a:p>
          </p:txBody>
        </p:sp>
      </p:grpSp>
    </p:spTree>
    <p:extLst>
      <p:ext uri="{BB962C8B-B14F-4D97-AF65-F5344CB8AC3E}">
        <p14:creationId xmlns:p14="http://schemas.microsoft.com/office/powerpoint/2010/main" val="3435995492"/>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a:t>
            </a:r>
            <a:r>
              <a:rPr lang="en-US" b="1" dirty="0" smtClean="0"/>
              <a:t>Support </a:t>
            </a:r>
            <a:r>
              <a:rPr lang="en-US" sz="2000" dirty="0" smtClean="0"/>
              <a:t>(dairy price support)</a:t>
            </a:r>
            <a:endParaRPr lang="en-US" sz="2000" dirty="0"/>
          </a:p>
        </p:txBody>
      </p:sp>
      <p:grpSp>
        <p:nvGrpSpPr>
          <p:cNvPr id="3" name="Group 2"/>
          <p:cNvGrpSpPr/>
          <p:nvPr/>
        </p:nvGrpSpPr>
        <p:grpSpPr>
          <a:xfrm>
            <a:off x="1563584" y="1604634"/>
            <a:ext cx="6510685" cy="4827913"/>
            <a:chOff x="1583358" y="1604067"/>
            <a:chExt cx="6510685" cy="4827913"/>
          </a:xfrm>
        </p:grpSpPr>
        <p:cxnSp>
          <p:nvCxnSpPr>
            <p:cNvPr id="21" name="Straight Connector 20"/>
            <p:cNvCxnSpPr/>
            <p:nvPr/>
          </p:nvCxnSpPr>
          <p:spPr bwMode="auto">
            <a:xfrm rot="5400000">
              <a:off x="3546974" y="4863083"/>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2691189" y="2067129"/>
              <a:ext cx="3807070" cy="356088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bwMode="auto">
            <a:xfrm>
              <a:off x="2260366" y="5865407"/>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260115" y="3859295"/>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rot="5400000" flipH="1" flipV="1">
              <a:off x="2827469" y="2220994"/>
              <a:ext cx="3587262" cy="30509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2260366" y="3812403"/>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484819" y="3737668"/>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583358" y="3746459"/>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4338281" y="6044182"/>
              <a:ext cx="543739" cy="387798"/>
            </a:xfrm>
            <a:prstGeom prst="rect">
              <a:avLst/>
            </a:prstGeom>
            <a:noFill/>
          </p:spPr>
          <p:txBody>
            <a:bodyPr wrap="none" rtlCol="0">
              <a:spAutoFit/>
            </a:bodyPr>
            <a:lstStyle/>
            <a:p>
              <a:r>
                <a:rPr lang="en-US" dirty="0" smtClean="0"/>
                <a:t>Q*</a:t>
              </a:r>
              <a:endParaRPr lang="en-US" dirty="0"/>
            </a:p>
          </p:txBody>
        </p:sp>
        <p:cxnSp>
          <p:nvCxnSpPr>
            <p:cNvPr id="15" name="Straight Connector 14"/>
            <p:cNvCxnSpPr/>
            <p:nvPr/>
          </p:nvCxnSpPr>
          <p:spPr bwMode="auto">
            <a:xfrm flipV="1">
              <a:off x="2280881" y="2823042"/>
              <a:ext cx="4806462" cy="2932"/>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17" name="TextBox 16"/>
            <p:cNvSpPr txBox="1"/>
            <p:nvPr/>
          </p:nvSpPr>
          <p:spPr>
            <a:xfrm>
              <a:off x="6386889" y="1604067"/>
              <a:ext cx="389850" cy="387798"/>
            </a:xfrm>
            <a:prstGeom prst="rect">
              <a:avLst/>
            </a:prstGeom>
            <a:noFill/>
          </p:spPr>
          <p:txBody>
            <a:bodyPr wrap="none" rtlCol="0">
              <a:spAutoFit/>
            </a:bodyPr>
            <a:lstStyle/>
            <a:p>
              <a:r>
                <a:rPr lang="en-US" dirty="0" smtClean="0"/>
                <a:t>S</a:t>
              </a:r>
              <a:endParaRPr lang="en-US" dirty="0"/>
            </a:p>
          </p:txBody>
        </p:sp>
        <p:sp>
          <p:nvSpPr>
            <p:cNvPr id="18" name="TextBox 17"/>
            <p:cNvSpPr txBox="1"/>
            <p:nvPr/>
          </p:nvSpPr>
          <p:spPr>
            <a:xfrm>
              <a:off x="6583250" y="5290975"/>
              <a:ext cx="407484" cy="387798"/>
            </a:xfrm>
            <a:prstGeom prst="rect">
              <a:avLst/>
            </a:prstGeom>
            <a:noFill/>
          </p:spPr>
          <p:txBody>
            <a:bodyPr wrap="none" rtlCol="0">
              <a:spAutoFit/>
            </a:bodyPr>
            <a:lstStyle/>
            <a:p>
              <a:r>
                <a:rPr lang="en-US" dirty="0" smtClean="0"/>
                <a:t>D</a:t>
              </a:r>
              <a:endParaRPr lang="en-US" dirty="0"/>
            </a:p>
          </p:txBody>
        </p:sp>
        <p:sp>
          <p:nvSpPr>
            <p:cNvPr id="19" name="TextBox 18"/>
            <p:cNvSpPr txBox="1"/>
            <p:nvPr/>
          </p:nvSpPr>
          <p:spPr>
            <a:xfrm>
              <a:off x="1595081" y="4602243"/>
              <a:ext cx="389850" cy="387798"/>
            </a:xfrm>
            <a:prstGeom prst="rect">
              <a:avLst/>
            </a:prstGeom>
            <a:noFill/>
          </p:spPr>
          <p:txBody>
            <a:bodyPr wrap="none" rtlCol="0">
              <a:spAutoFit/>
            </a:bodyPr>
            <a:lstStyle/>
            <a:p>
              <a:r>
                <a:rPr lang="en-US" dirty="0" smtClean="0"/>
                <a:t>P</a:t>
              </a:r>
              <a:endParaRPr lang="en-US" dirty="0"/>
            </a:p>
          </p:txBody>
        </p:sp>
        <p:sp>
          <p:nvSpPr>
            <p:cNvPr id="16" name="TextBox 15"/>
            <p:cNvSpPr txBox="1"/>
            <p:nvPr/>
          </p:nvSpPr>
          <p:spPr>
            <a:xfrm>
              <a:off x="7167186" y="2666859"/>
              <a:ext cx="926857" cy="535531"/>
            </a:xfrm>
            <a:prstGeom prst="rect">
              <a:avLst/>
            </a:prstGeom>
            <a:noFill/>
          </p:spPr>
          <p:txBody>
            <a:bodyPr wrap="none" rtlCol="0">
              <a:spAutoFit/>
            </a:bodyPr>
            <a:lstStyle/>
            <a:p>
              <a:pPr algn="ctr"/>
              <a:r>
                <a:rPr lang="en-US" sz="1600" dirty="0" smtClean="0"/>
                <a:t>support </a:t>
              </a:r>
            </a:p>
            <a:p>
              <a:pPr algn="ctr"/>
              <a:r>
                <a:rPr lang="en-US" sz="1600" dirty="0" smtClean="0"/>
                <a:t>price</a:t>
              </a:r>
              <a:endParaRPr lang="en-US" sz="1600" dirty="0"/>
            </a:p>
          </p:txBody>
        </p:sp>
      </p:grpSp>
    </p:spTree>
    <p:extLst>
      <p:ext uri="{BB962C8B-B14F-4D97-AF65-F5344CB8AC3E}">
        <p14:creationId xmlns:p14="http://schemas.microsoft.com/office/powerpoint/2010/main" val="3778357582"/>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Economic</a:t>
            </a:r>
            <a:r>
              <a:rPr lang="en-US" sz="4000" dirty="0" smtClean="0"/>
              <a:t> Effects of </a:t>
            </a:r>
            <a:r>
              <a:rPr lang="en-US" sz="4000" b="1" dirty="0" smtClean="0"/>
              <a:t>Price Support</a:t>
            </a:r>
            <a:endParaRPr lang="en-US" sz="4000" b="1" dirty="0"/>
          </a:p>
        </p:txBody>
      </p:sp>
    </p:spTree>
    <p:extLst>
      <p:ext uri="{BB962C8B-B14F-4D97-AF65-F5344CB8AC3E}">
        <p14:creationId xmlns:p14="http://schemas.microsoft.com/office/powerpoint/2010/main" val="64609207"/>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in Pairs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34248389"/>
              </p:ext>
            </p:extLst>
          </p:nvPr>
        </p:nvGraphicFramePr>
        <p:xfrm>
          <a:off x="5721825" y="1931928"/>
          <a:ext cx="3050915" cy="2852725"/>
        </p:xfrm>
        <a:graphic>
          <a:graphicData uri="http://schemas.openxmlformats.org/drawingml/2006/table">
            <a:tbl>
              <a:tblPr>
                <a:tableStyleId>{8EC20E35-A176-4012-BC5E-935CFFF8708E}</a:tableStyleId>
              </a:tblPr>
              <a:tblGrid>
                <a:gridCol w="3050915"/>
              </a:tblGrid>
              <a:tr h="754879">
                <a:tc>
                  <a:txBody>
                    <a:bodyPr/>
                    <a:lstStyle/>
                    <a:p>
                      <a:pPr marL="0" marR="0">
                        <a:lnSpc>
                          <a:spcPct val="115000"/>
                        </a:lnSpc>
                        <a:spcBef>
                          <a:spcPts val="0"/>
                        </a:spcBef>
                        <a:spcAft>
                          <a:spcPts val="0"/>
                        </a:spcAft>
                      </a:pPr>
                      <a:r>
                        <a:rPr lang="en-US" sz="1600" dirty="0" smtClean="0"/>
                        <a:t>A. Using </a:t>
                      </a:r>
                      <a:r>
                        <a:rPr lang="en-US" sz="1600" dirty="0"/>
                        <a:t>the graph shown, analyze the effect a </a:t>
                      </a:r>
                      <a:r>
                        <a:rPr lang="en-US" sz="1600" dirty="0" smtClean="0"/>
                        <a:t>$600 price support.</a:t>
                      </a:r>
                      <a:endParaRPr lang="en-US" sz="1600" dirty="0"/>
                    </a:p>
                  </a:txBody>
                  <a:tcPr marL="0" marR="0" marT="0" marB="0">
                    <a:lnL>
                      <a:noFill/>
                    </a:lnL>
                    <a:lnR>
                      <a:noFill/>
                    </a:lnR>
                    <a:lnT w="25400" cmpd="sng">
                      <a:noFill/>
                    </a:lnT>
                    <a:lnB>
                      <a:noFill/>
                    </a:lnB>
                    <a:lnTlToBr w="12700" cmpd="sng">
                      <a:noFill/>
                      <a:prstDash val="solid"/>
                    </a:lnTlToBr>
                    <a:lnBlToTr w="12700" cmpd="sng">
                      <a:noFill/>
                      <a:prstDash val="solid"/>
                    </a:lnBlToTr>
                  </a:tcPr>
                </a:tc>
              </a:tr>
              <a:tr h="1436914">
                <a:tc>
                  <a:txBody>
                    <a:bodyPr/>
                    <a:lstStyle/>
                    <a:p>
                      <a:pPr marL="0" marR="0">
                        <a:lnSpc>
                          <a:spcPct val="115000"/>
                        </a:lnSpc>
                        <a:spcBef>
                          <a:spcPts val="0"/>
                        </a:spcBef>
                        <a:spcAft>
                          <a:spcPts val="0"/>
                        </a:spcAft>
                      </a:pPr>
                      <a:r>
                        <a:rPr lang="en-US" sz="1600" dirty="0" smtClean="0"/>
                        <a:t>B.</a:t>
                      </a:r>
                      <a:r>
                        <a:rPr lang="en-US" sz="1600" baseline="0" dirty="0" smtClean="0"/>
                        <a:t> What would be the cost of this program to the government (or the US taxpayer?)</a:t>
                      </a:r>
                      <a:endParaRPr lang="en-US" sz="1600" dirty="0"/>
                    </a:p>
                  </a:txBody>
                  <a:tcPr marL="0" marR="0" marT="0" marB="0">
                    <a:lnL>
                      <a:noFill/>
                    </a:lnL>
                    <a:lnR>
                      <a:noFill/>
                    </a:lnR>
                    <a:lnT>
                      <a:noFill/>
                    </a:lnT>
                    <a:lnB>
                      <a:noFill/>
                    </a:lnB>
                    <a:lnTlToBr w="12700" cmpd="sng">
                      <a:noFill/>
                      <a:prstDash val="solid"/>
                    </a:lnTlToBr>
                    <a:lnBlToTr w="12700" cmpd="sng">
                      <a:noFill/>
                      <a:prstDash val="solid"/>
                    </a:lnBlToTr>
                  </a:tcPr>
                </a:tc>
              </a:tr>
              <a:tr h="660932">
                <a:tc>
                  <a:txBody>
                    <a:bodyPr/>
                    <a:lstStyle/>
                    <a:p>
                      <a:pPr marL="0" marR="0">
                        <a:lnSpc>
                          <a:spcPct val="115000"/>
                        </a:lnSpc>
                        <a:spcBef>
                          <a:spcPts val="0"/>
                        </a:spcBef>
                        <a:spcAft>
                          <a:spcPts val="0"/>
                        </a:spcAft>
                      </a:pPr>
                      <a:r>
                        <a:rPr lang="en-US" sz="1600" dirty="0" smtClean="0"/>
                        <a:t>C. What would be the </a:t>
                      </a:r>
                      <a:r>
                        <a:rPr lang="en-US" sz="1600" b="1" dirty="0" smtClean="0"/>
                        <a:t>deadweight</a:t>
                      </a:r>
                      <a:r>
                        <a:rPr lang="en-US" sz="1600" b="1" baseline="0" dirty="0" smtClean="0"/>
                        <a:t> loss </a:t>
                      </a:r>
                      <a:r>
                        <a:rPr lang="en-US" sz="1600" baseline="0" dirty="0" smtClean="0"/>
                        <a:t>if there is a $300 price ceiling?</a:t>
                      </a:r>
                      <a:endParaRPr lang="en-US" sz="1600" dirty="0"/>
                    </a:p>
                  </a:txBody>
                  <a:tcPr marL="0" marR="0" marT="0" marB="0">
                    <a:lnL>
                      <a:noFill/>
                    </a:lnL>
                    <a:lnR>
                      <a:noFill/>
                    </a:lnR>
                    <a:lnT>
                      <a:noFill/>
                    </a:lnT>
                    <a:lnB w="25400" cmpd="sng">
                      <a:noFill/>
                    </a:lnB>
                    <a:lnTlToBr w="12700" cmpd="sng">
                      <a:noFill/>
                      <a:prstDash val="solid"/>
                    </a:lnTlToBr>
                    <a:lnBlToTr w="12700" cmpd="sng">
                      <a:noFill/>
                      <a:prstDash val="solid"/>
                    </a:lnBlToTr>
                  </a:tcPr>
                </a:tc>
              </a:tr>
            </a:tbl>
          </a:graphicData>
        </a:graphic>
      </p:graphicFrame>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381" y="1931928"/>
            <a:ext cx="5224341" cy="349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023256"/>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legalize the market …</a:t>
            </a:r>
            <a:endParaRPr lang="en-US" sz="40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for human organs</a:t>
            </a:r>
            <a:r>
              <a:rPr lang="en-US" dirty="0"/>
              <a:t>? [</a:t>
            </a:r>
            <a:r>
              <a:rPr lang="en-US" dirty="0">
                <a:hlinkClick r:id="rId3"/>
              </a:rPr>
              <a:t>See here</a:t>
            </a:r>
            <a:r>
              <a:rPr lang="en-US" dirty="0"/>
              <a:t>]</a:t>
            </a:r>
          </a:p>
          <a:p>
            <a:pPr>
              <a:buNone/>
            </a:pPr>
            <a:endParaRPr lang="en-US" dirty="0"/>
          </a:p>
          <a:p>
            <a:pPr>
              <a:buNone/>
            </a:pPr>
            <a:r>
              <a:rPr lang="en-US" b="1" dirty="0" smtClean="0"/>
              <a:t>TRIVIA</a:t>
            </a:r>
          </a:p>
          <a:p>
            <a:pPr>
              <a:buNone/>
            </a:pPr>
            <a:endParaRPr lang="en-US" b="1" dirty="0" smtClean="0"/>
          </a:p>
          <a:p>
            <a:pPr>
              <a:buNone/>
            </a:pPr>
            <a:r>
              <a:rPr lang="en-US" dirty="0" smtClean="0"/>
              <a:t>Which is the only country in the world with a </a:t>
            </a:r>
            <a:r>
              <a:rPr lang="en-US" b="1" dirty="0" smtClean="0"/>
              <a:t>free market</a:t>
            </a:r>
            <a:r>
              <a:rPr lang="en-US" dirty="0" smtClean="0"/>
              <a:t> for organs?</a:t>
            </a:r>
          </a:p>
          <a:p>
            <a:pPr marL="514350" indent="-514350">
              <a:buAutoNum type="alphaLcPeriod"/>
            </a:pPr>
            <a:r>
              <a:rPr lang="en-US" dirty="0" smtClean="0"/>
              <a:t>India</a:t>
            </a:r>
          </a:p>
          <a:p>
            <a:pPr marL="514350" indent="-514350">
              <a:buAutoNum type="alphaLcPeriod"/>
            </a:pPr>
            <a:r>
              <a:rPr lang="en-US" dirty="0" smtClean="0"/>
              <a:t>Switzerland</a:t>
            </a:r>
          </a:p>
          <a:p>
            <a:pPr marL="514350" indent="-514350">
              <a:buAutoNum type="alphaLcPeriod"/>
            </a:pPr>
            <a:r>
              <a:rPr lang="en-US" dirty="0" smtClean="0"/>
              <a:t>Iran</a:t>
            </a:r>
          </a:p>
          <a:p>
            <a:pPr marL="514350" indent="-514350">
              <a:buAutoNum type="alphaLcPeriod"/>
            </a:pPr>
            <a:r>
              <a:rPr lang="en-US" dirty="0" smtClean="0"/>
              <a:t>Bulgaria</a:t>
            </a:r>
          </a:p>
          <a:p>
            <a:pPr marL="514350" indent="-514350">
              <a:buAutoNum type="alphaLcPeriod"/>
            </a:pPr>
            <a:r>
              <a:rPr lang="en-US" dirty="0" smtClean="0"/>
              <a:t>Iraq</a:t>
            </a:r>
          </a:p>
          <a:p>
            <a:pPr>
              <a:buNone/>
            </a:pPr>
            <a:endParaRPr lang="en-US" dirty="0" smtClean="0"/>
          </a:p>
        </p:txBody>
      </p:sp>
    </p:spTree>
    <p:extLst>
      <p:ext uri="{BB962C8B-B14F-4D97-AF65-F5344CB8AC3E}">
        <p14:creationId xmlns:p14="http://schemas.microsoft.com/office/powerpoint/2010/main" val="1376372839"/>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3516309" y="4569336"/>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2660525" y="1773384"/>
            <a:ext cx="4018085" cy="381538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pPr algn="l"/>
            <a:r>
              <a:rPr lang="en-US" dirty="0" smtClean="0"/>
              <a:t>	Currently…</a:t>
            </a:r>
            <a:endParaRPr lang="en-US" sz="2000" dirty="0"/>
          </a:p>
        </p:txBody>
      </p:sp>
      <p:cxnSp>
        <p:nvCxnSpPr>
          <p:cNvPr id="5" name="Straight Arrow Connector 4"/>
          <p:cNvCxnSpPr/>
          <p:nvPr/>
        </p:nvCxnSpPr>
        <p:spPr bwMode="auto">
          <a:xfrm>
            <a:off x="2229701" y="5571660"/>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229450" y="3565548"/>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rot="5400000" flipH="1" flipV="1">
            <a:off x="2582433" y="3594109"/>
            <a:ext cx="3913697" cy="2254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2229701" y="3518656"/>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454154" y="3443921"/>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552693" y="3452712"/>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4307616" y="5750435"/>
            <a:ext cx="659155" cy="387798"/>
          </a:xfrm>
          <a:prstGeom prst="rect">
            <a:avLst/>
          </a:prstGeom>
          <a:noFill/>
        </p:spPr>
        <p:txBody>
          <a:bodyPr wrap="none" rtlCol="0">
            <a:spAutoFit/>
          </a:bodyPr>
          <a:lstStyle/>
          <a:p>
            <a:r>
              <a:rPr lang="en-US" dirty="0" smtClean="0"/>
              <a:t>Q</a:t>
            </a:r>
            <a:r>
              <a:rPr lang="en-US" sz="1600" dirty="0" smtClean="0"/>
              <a:t>s</a:t>
            </a:r>
            <a:r>
              <a:rPr lang="en-US" dirty="0" smtClean="0"/>
              <a:t>*</a:t>
            </a:r>
            <a:endParaRPr lang="en-US" dirty="0"/>
          </a:p>
        </p:txBody>
      </p:sp>
      <p:sp>
        <p:nvSpPr>
          <p:cNvPr id="17" name="TextBox 16"/>
          <p:cNvSpPr txBox="1"/>
          <p:nvPr/>
        </p:nvSpPr>
        <p:spPr>
          <a:xfrm>
            <a:off x="4394420" y="1160691"/>
            <a:ext cx="389850" cy="387798"/>
          </a:xfrm>
          <a:prstGeom prst="rect">
            <a:avLst/>
          </a:prstGeom>
          <a:noFill/>
        </p:spPr>
        <p:txBody>
          <a:bodyPr wrap="none" rtlCol="0">
            <a:spAutoFit/>
          </a:bodyPr>
          <a:lstStyle/>
          <a:p>
            <a:r>
              <a:rPr lang="en-US" dirty="0" smtClean="0"/>
              <a:t>S</a:t>
            </a:r>
            <a:endParaRPr lang="en-US" dirty="0"/>
          </a:p>
        </p:txBody>
      </p:sp>
      <p:sp>
        <p:nvSpPr>
          <p:cNvPr id="18" name="TextBox 17"/>
          <p:cNvSpPr txBox="1"/>
          <p:nvPr/>
        </p:nvSpPr>
        <p:spPr>
          <a:xfrm>
            <a:off x="6552585" y="4997228"/>
            <a:ext cx="407484" cy="387798"/>
          </a:xfrm>
          <a:prstGeom prst="rect">
            <a:avLst/>
          </a:prstGeom>
          <a:noFill/>
        </p:spPr>
        <p:txBody>
          <a:bodyPr wrap="none" rtlCol="0">
            <a:spAutoFit/>
          </a:bodyPr>
          <a:lstStyle/>
          <a:p>
            <a:r>
              <a:rPr lang="en-US" dirty="0" smtClean="0"/>
              <a:t>D</a:t>
            </a:r>
            <a:endParaRPr lang="en-US" dirty="0"/>
          </a:p>
        </p:txBody>
      </p:sp>
      <p:sp>
        <p:nvSpPr>
          <p:cNvPr id="19" name="TextBox 18"/>
          <p:cNvSpPr txBox="1"/>
          <p:nvPr/>
        </p:nvSpPr>
        <p:spPr>
          <a:xfrm>
            <a:off x="1564416" y="4308496"/>
            <a:ext cx="389850" cy="387798"/>
          </a:xfrm>
          <a:prstGeom prst="rect">
            <a:avLst/>
          </a:prstGeom>
          <a:noFill/>
        </p:spPr>
        <p:txBody>
          <a:bodyPr wrap="none" rtlCol="0">
            <a:spAutoFit/>
          </a:bodyPr>
          <a:lstStyle/>
          <a:p>
            <a:r>
              <a:rPr lang="en-US" dirty="0" smtClean="0"/>
              <a:t>P</a:t>
            </a:r>
            <a:endParaRPr lang="en-US" dirty="0"/>
          </a:p>
        </p:txBody>
      </p:sp>
      <p:cxnSp>
        <p:nvCxnSpPr>
          <p:cNvPr id="23" name="Straight Arrow Connector 22"/>
          <p:cNvCxnSpPr/>
          <p:nvPr/>
        </p:nvCxnSpPr>
        <p:spPr bwMode="auto">
          <a:xfrm rot="10800000">
            <a:off x="4907998" y="1415776"/>
            <a:ext cx="382386" cy="83129"/>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5444595" y="1304778"/>
            <a:ext cx="2717411" cy="781752"/>
          </a:xfrm>
          <a:prstGeom prst="rect">
            <a:avLst/>
          </a:prstGeom>
          <a:noFill/>
        </p:spPr>
        <p:txBody>
          <a:bodyPr wrap="none" rtlCol="0">
            <a:spAutoFit/>
          </a:bodyPr>
          <a:lstStyle/>
          <a:p>
            <a:r>
              <a:rPr lang="en-US" sz="1600" dirty="0" smtClean="0"/>
              <a:t>Notice that the supply curve</a:t>
            </a:r>
          </a:p>
          <a:p>
            <a:r>
              <a:rPr lang="en-US" sz="1600" dirty="0" smtClean="0"/>
              <a:t>is vertical. We will call such</a:t>
            </a:r>
          </a:p>
          <a:p>
            <a:r>
              <a:rPr lang="en-US" sz="1600" dirty="0" smtClean="0"/>
              <a:t>curve </a:t>
            </a:r>
            <a:r>
              <a:rPr lang="en-US" sz="1600" dirty="0" smtClean="0">
                <a:solidFill>
                  <a:srgbClr val="FF0000"/>
                </a:solidFill>
              </a:rPr>
              <a:t>perfectly inelastic</a:t>
            </a:r>
            <a:r>
              <a:rPr lang="en-US" sz="1600" dirty="0" smtClean="0"/>
              <a:t>. </a:t>
            </a:r>
            <a:endParaRPr lang="en-US" sz="1600" dirty="0"/>
          </a:p>
        </p:txBody>
      </p:sp>
      <p:sp>
        <p:nvSpPr>
          <p:cNvPr id="35" name="TextBox 34"/>
          <p:cNvSpPr txBox="1"/>
          <p:nvPr/>
        </p:nvSpPr>
        <p:spPr>
          <a:xfrm>
            <a:off x="6430132" y="5744893"/>
            <a:ext cx="537327" cy="387798"/>
          </a:xfrm>
          <a:prstGeom prst="rect">
            <a:avLst/>
          </a:prstGeom>
          <a:noFill/>
        </p:spPr>
        <p:txBody>
          <a:bodyPr wrap="none" rtlCol="0">
            <a:spAutoFit/>
          </a:bodyPr>
          <a:lstStyle/>
          <a:p>
            <a:r>
              <a:rPr lang="en-US" dirty="0" err="1" smtClean="0"/>
              <a:t>Q</a:t>
            </a:r>
            <a:r>
              <a:rPr lang="en-US" sz="1600" dirty="0" err="1" smtClean="0"/>
              <a:t>d</a:t>
            </a:r>
            <a:endParaRPr lang="en-US" dirty="0"/>
          </a:p>
        </p:txBody>
      </p:sp>
      <p:sp>
        <p:nvSpPr>
          <p:cNvPr id="37" name="TextBox 36"/>
          <p:cNvSpPr txBox="1"/>
          <p:nvPr/>
        </p:nvSpPr>
        <p:spPr>
          <a:xfrm>
            <a:off x="2057642" y="5711641"/>
            <a:ext cx="356188" cy="387798"/>
          </a:xfrm>
          <a:prstGeom prst="rect">
            <a:avLst/>
          </a:prstGeom>
          <a:noFill/>
        </p:spPr>
        <p:txBody>
          <a:bodyPr wrap="none" rtlCol="0">
            <a:spAutoFit/>
          </a:bodyPr>
          <a:lstStyle/>
          <a:p>
            <a:r>
              <a:rPr lang="en-US" dirty="0" smtClean="0"/>
              <a:t>0</a:t>
            </a:r>
            <a:endParaRPr lang="en-US" dirty="0"/>
          </a:p>
        </p:txBody>
      </p:sp>
      <p:cxnSp>
        <p:nvCxnSpPr>
          <p:cNvPr id="38" name="Straight Arrow Connector 37"/>
          <p:cNvCxnSpPr/>
          <p:nvPr/>
        </p:nvCxnSpPr>
        <p:spPr bwMode="auto">
          <a:xfrm rot="5400000" flipH="1" flipV="1">
            <a:off x="2041011" y="6120771"/>
            <a:ext cx="190299" cy="9235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1424006" y="6353373"/>
            <a:ext cx="2180405" cy="289310"/>
          </a:xfrm>
          <a:prstGeom prst="rect">
            <a:avLst/>
          </a:prstGeom>
          <a:noFill/>
        </p:spPr>
        <p:txBody>
          <a:bodyPr wrap="none" rtlCol="0">
            <a:spAutoFit/>
          </a:bodyPr>
          <a:lstStyle/>
          <a:p>
            <a:r>
              <a:rPr lang="en-US" sz="1600" dirty="0" smtClean="0"/>
              <a:t>cost is $0 (donations)</a:t>
            </a:r>
            <a:endParaRPr lang="en-US" sz="1600" dirty="0"/>
          </a:p>
        </p:txBody>
      </p:sp>
      <p:sp>
        <p:nvSpPr>
          <p:cNvPr id="51" name="TextBox 50"/>
          <p:cNvSpPr txBox="1"/>
          <p:nvPr/>
        </p:nvSpPr>
        <p:spPr>
          <a:xfrm>
            <a:off x="4302981" y="6281329"/>
            <a:ext cx="2747868" cy="473976"/>
          </a:xfrm>
          <a:prstGeom prst="rect">
            <a:avLst/>
          </a:prstGeom>
          <a:noFill/>
        </p:spPr>
        <p:txBody>
          <a:bodyPr wrap="none" rtlCol="0">
            <a:spAutoFit/>
          </a:bodyPr>
          <a:lstStyle/>
          <a:p>
            <a:pPr algn="ctr"/>
            <a:r>
              <a:rPr lang="en-US" sz="1600" dirty="0" smtClean="0"/>
              <a:t>shortage of organs </a:t>
            </a:r>
          </a:p>
          <a:p>
            <a:pPr algn="ctr"/>
            <a:r>
              <a:rPr lang="en-US" sz="1200" dirty="0" smtClean="0"/>
              <a:t>(89K waiting list + 400 die every year)</a:t>
            </a:r>
            <a:endParaRPr lang="en-US" sz="1200" dirty="0"/>
          </a:p>
        </p:txBody>
      </p:sp>
      <p:sp>
        <p:nvSpPr>
          <p:cNvPr id="27" name="TextBox 26"/>
          <p:cNvSpPr txBox="1"/>
          <p:nvPr/>
        </p:nvSpPr>
        <p:spPr>
          <a:xfrm>
            <a:off x="5361470" y="5685585"/>
            <a:ext cx="453970" cy="535531"/>
          </a:xfrm>
          <a:prstGeom prst="rect">
            <a:avLst/>
          </a:prstGeom>
          <a:noFill/>
        </p:spPr>
        <p:txBody>
          <a:bodyPr wrap="none" rtlCol="0">
            <a:spAutoFit/>
          </a:bodyPr>
          <a:lstStyle/>
          <a:p>
            <a:pPr algn="ctr"/>
            <a:r>
              <a:rPr lang="en-US" sz="3600" b="1" dirty="0" smtClean="0">
                <a:solidFill>
                  <a:schemeClr val="bg2">
                    <a:lumMod val="20000"/>
                    <a:lumOff val="80000"/>
                  </a:schemeClr>
                </a:solidFill>
              </a:rPr>
              <a:t>&lt;</a:t>
            </a:r>
            <a:endParaRPr lang="en-US" sz="2800" b="1" dirty="0">
              <a:solidFill>
                <a:schemeClr val="bg2">
                  <a:lumMod val="20000"/>
                  <a:lumOff val="80000"/>
                </a:schemeClr>
              </a:solidFill>
            </a:endParaRPr>
          </a:p>
        </p:txBody>
      </p:sp>
    </p:spTree>
    <p:extLst>
      <p:ext uri="{BB962C8B-B14F-4D97-AF65-F5344CB8AC3E}">
        <p14:creationId xmlns:p14="http://schemas.microsoft.com/office/powerpoint/2010/main" val="2552817991"/>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we had a free market?</a:t>
            </a:r>
            <a:endParaRPr lang="en-US" sz="2000" dirty="0"/>
          </a:p>
        </p:txBody>
      </p:sp>
      <p:grpSp>
        <p:nvGrpSpPr>
          <p:cNvPr id="3" name="Group 2"/>
          <p:cNvGrpSpPr/>
          <p:nvPr/>
        </p:nvGrpSpPr>
        <p:grpSpPr>
          <a:xfrm>
            <a:off x="1371661" y="1681263"/>
            <a:ext cx="5794131" cy="4827913"/>
            <a:chOff x="2189284" y="1216269"/>
            <a:chExt cx="5794131" cy="4827913"/>
          </a:xfrm>
        </p:grpSpPr>
        <p:cxnSp>
          <p:nvCxnSpPr>
            <p:cNvPr id="21" name="Straight Connector 20"/>
            <p:cNvCxnSpPr/>
            <p:nvPr/>
          </p:nvCxnSpPr>
          <p:spPr bwMode="auto">
            <a:xfrm rot="5400000">
              <a:off x="4152900" y="4475285"/>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3297115" y="1679331"/>
              <a:ext cx="3807070" cy="356088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bwMode="auto">
            <a:xfrm>
              <a:off x="2866292" y="5477609"/>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866041" y="3471497"/>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rot="5400000" flipH="1" flipV="1">
              <a:off x="3433395" y="1833196"/>
              <a:ext cx="3587262" cy="30509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2866292" y="3424605"/>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5090745" y="3349870"/>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2189284" y="3358661"/>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4944207" y="5656384"/>
              <a:ext cx="543739" cy="387798"/>
            </a:xfrm>
            <a:prstGeom prst="rect">
              <a:avLst/>
            </a:prstGeom>
            <a:noFill/>
          </p:spPr>
          <p:txBody>
            <a:bodyPr wrap="none" rtlCol="0">
              <a:spAutoFit/>
            </a:bodyPr>
            <a:lstStyle/>
            <a:p>
              <a:r>
                <a:rPr lang="en-US" dirty="0" smtClean="0"/>
                <a:t>Q*</a:t>
              </a:r>
              <a:endParaRPr lang="en-US" dirty="0"/>
            </a:p>
          </p:txBody>
        </p:sp>
        <p:sp>
          <p:nvSpPr>
            <p:cNvPr id="17" name="TextBox 16"/>
            <p:cNvSpPr txBox="1"/>
            <p:nvPr/>
          </p:nvSpPr>
          <p:spPr>
            <a:xfrm>
              <a:off x="6992815" y="1216269"/>
              <a:ext cx="389850" cy="387798"/>
            </a:xfrm>
            <a:prstGeom prst="rect">
              <a:avLst/>
            </a:prstGeom>
            <a:noFill/>
          </p:spPr>
          <p:txBody>
            <a:bodyPr wrap="none" rtlCol="0">
              <a:spAutoFit/>
            </a:bodyPr>
            <a:lstStyle/>
            <a:p>
              <a:r>
                <a:rPr lang="en-US" dirty="0" smtClean="0"/>
                <a:t>S</a:t>
              </a:r>
              <a:endParaRPr lang="en-US" dirty="0"/>
            </a:p>
          </p:txBody>
        </p:sp>
        <p:sp>
          <p:nvSpPr>
            <p:cNvPr id="18" name="TextBox 17"/>
            <p:cNvSpPr txBox="1"/>
            <p:nvPr/>
          </p:nvSpPr>
          <p:spPr>
            <a:xfrm>
              <a:off x="7189176" y="4903177"/>
              <a:ext cx="407484" cy="387798"/>
            </a:xfrm>
            <a:prstGeom prst="rect">
              <a:avLst/>
            </a:prstGeom>
            <a:noFill/>
          </p:spPr>
          <p:txBody>
            <a:bodyPr wrap="none" rtlCol="0">
              <a:spAutoFit/>
            </a:bodyPr>
            <a:lstStyle/>
            <a:p>
              <a:r>
                <a:rPr lang="en-US" dirty="0" smtClean="0"/>
                <a:t>D</a:t>
              </a:r>
              <a:endParaRPr lang="en-US" dirty="0"/>
            </a:p>
          </p:txBody>
        </p:sp>
      </p:grpSp>
    </p:spTree>
    <p:extLst>
      <p:ext uri="{BB962C8B-B14F-4D97-AF65-F5344CB8AC3E}">
        <p14:creationId xmlns:p14="http://schemas.microsoft.com/office/powerpoint/2010/main" val="2843548051"/>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prostitution?</a:t>
            </a:r>
            <a:endParaRPr lang="en-US" dirty="0"/>
          </a:p>
        </p:txBody>
      </p:sp>
    </p:spTree>
    <p:extLst>
      <p:ext uri="{BB962C8B-B14F-4D97-AF65-F5344CB8AC3E}">
        <p14:creationId xmlns:p14="http://schemas.microsoft.com/office/powerpoint/2010/main" val="2405791574"/>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American </a:t>
            </a:r>
            <a:r>
              <a:rPr lang="en-US" sz="3600" b="1" dirty="0" smtClean="0"/>
              <a:t>Class </a:t>
            </a:r>
            <a:r>
              <a:rPr lang="en-US" sz="3600" dirty="0" smtClean="0"/>
              <a:t>System</a:t>
            </a:r>
            <a:endParaRPr lang="en-US" sz="3600" dirty="0"/>
          </a:p>
        </p:txBody>
      </p:sp>
      <p:sp>
        <p:nvSpPr>
          <p:cNvPr id="3" name="Content Placeholder 2"/>
          <p:cNvSpPr>
            <a:spLocks noGrp="1"/>
          </p:cNvSpPr>
          <p:nvPr>
            <p:ph idx="1"/>
          </p:nvPr>
        </p:nvSpPr>
        <p:spPr/>
        <p:txBody>
          <a:bodyPr/>
          <a:lstStyle/>
          <a:p>
            <a:pPr>
              <a:buNone/>
            </a:pPr>
            <a:r>
              <a:rPr lang="en-US" sz="2800" dirty="0" smtClean="0"/>
              <a:t>“Who controls the past, controls the future. And those who control the present control the past.”</a:t>
            </a:r>
          </a:p>
          <a:p>
            <a:pPr>
              <a:buNone/>
            </a:pPr>
            <a:r>
              <a:rPr lang="en-US" sz="2800" dirty="0" smtClean="0"/>
              <a:t>  </a:t>
            </a:r>
          </a:p>
          <a:p>
            <a:pPr>
              <a:buNone/>
            </a:pPr>
            <a:r>
              <a:rPr lang="en-US" sz="2800" dirty="0" smtClean="0"/>
              <a:t>						George Orwell</a:t>
            </a:r>
          </a:p>
          <a:p>
            <a:pPr>
              <a:buNone/>
            </a:pPr>
            <a:endParaRPr lang="en-US" sz="2000" i="1"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Desktop\PNNsb.jpg"/>
          <p:cNvPicPr>
            <a:picLocks noGrp="1" noChangeAspect="1" noChangeArrowheads="1"/>
          </p:cNvPicPr>
          <p:nvPr>
            <p:ph idx="1"/>
          </p:nvPr>
        </p:nvPicPr>
        <p:blipFill>
          <a:blip r:embed="rId2"/>
          <a:srcRect/>
          <a:stretch>
            <a:fillRect/>
          </a:stretch>
        </p:blipFill>
        <p:spPr bwMode="auto">
          <a:xfrm>
            <a:off x="1112108" y="598889"/>
            <a:ext cx="6656173" cy="5657747"/>
          </a:xfrm>
          <a:prstGeom prst="rect">
            <a:avLst/>
          </a:prstGeom>
          <a:noFill/>
        </p:spPr>
      </p:pic>
    </p:spTree>
    <p:extLst>
      <p:ext uri="{BB962C8B-B14F-4D97-AF65-F5344CB8AC3E}">
        <p14:creationId xmlns:p14="http://schemas.microsoft.com/office/powerpoint/2010/main" val="246235242"/>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2974732" y="4712410"/>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1690163" y="1931173"/>
            <a:ext cx="4350617" cy="329183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normAutofit/>
          </a:bodyPr>
          <a:lstStyle/>
          <a:p>
            <a:r>
              <a:rPr lang="en-US" sz="3200" dirty="0" smtClean="0"/>
              <a:t>Another look at the demand curve…</a:t>
            </a:r>
            <a:endParaRPr lang="en-US" sz="3200" dirty="0"/>
          </a:p>
        </p:txBody>
      </p:sp>
      <p:cxnSp>
        <p:nvCxnSpPr>
          <p:cNvPr id="5" name="Straight Arrow Connector 4"/>
          <p:cNvCxnSpPr/>
          <p:nvPr/>
        </p:nvCxnSpPr>
        <p:spPr bwMode="auto">
          <a:xfrm>
            <a:off x="1688124" y="5714734"/>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312127" y="3708622"/>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1688124" y="3661730"/>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3912577" y="3586995"/>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011116" y="3595786"/>
            <a:ext cx="389850"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3766039" y="5893509"/>
            <a:ext cx="423514" cy="387798"/>
          </a:xfrm>
          <a:prstGeom prst="rect">
            <a:avLst/>
          </a:prstGeom>
          <a:noFill/>
        </p:spPr>
        <p:txBody>
          <a:bodyPr wrap="none" rtlCol="0">
            <a:spAutoFit/>
          </a:bodyPr>
          <a:lstStyle/>
          <a:p>
            <a:r>
              <a:rPr lang="en-US" dirty="0" smtClean="0"/>
              <a:t>Q</a:t>
            </a:r>
            <a:endParaRPr lang="en-US" dirty="0"/>
          </a:p>
        </p:txBody>
      </p:sp>
      <p:sp>
        <p:nvSpPr>
          <p:cNvPr id="19" name="TextBox 18"/>
          <p:cNvSpPr txBox="1"/>
          <p:nvPr/>
        </p:nvSpPr>
        <p:spPr>
          <a:xfrm>
            <a:off x="6126511" y="5121052"/>
            <a:ext cx="1218603" cy="387798"/>
          </a:xfrm>
          <a:prstGeom prst="rect">
            <a:avLst/>
          </a:prstGeom>
          <a:noFill/>
        </p:spPr>
        <p:txBody>
          <a:bodyPr wrap="none" rtlCol="0">
            <a:spAutoFit/>
          </a:bodyPr>
          <a:lstStyle/>
          <a:p>
            <a:r>
              <a:rPr lang="en-US" dirty="0" smtClean="0"/>
              <a:t>D = MB</a:t>
            </a:r>
            <a:endParaRPr lang="en-US" sz="1600" dirty="0"/>
          </a:p>
        </p:txBody>
      </p:sp>
      <p:cxnSp>
        <p:nvCxnSpPr>
          <p:cNvPr id="25" name="Straight Arrow Connector 24"/>
          <p:cNvCxnSpPr/>
          <p:nvPr/>
        </p:nvCxnSpPr>
        <p:spPr bwMode="auto">
          <a:xfrm rot="16200000" flipH="1">
            <a:off x="5717618" y="4177952"/>
            <a:ext cx="1185955" cy="230394"/>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4208498" y="2790277"/>
            <a:ext cx="3594254" cy="781752"/>
          </a:xfrm>
          <a:prstGeom prst="rect">
            <a:avLst/>
          </a:prstGeom>
          <a:noFill/>
        </p:spPr>
        <p:txBody>
          <a:bodyPr wrap="none" rtlCol="0">
            <a:spAutoFit/>
          </a:bodyPr>
          <a:lstStyle/>
          <a:p>
            <a:r>
              <a:rPr lang="en-US" sz="1600" dirty="0" smtClean="0"/>
              <a:t>We can think of the demand curve as</a:t>
            </a:r>
          </a:p>
          <a:p>
            <a:r>
              <a:rPr lang="en-US" sz="1600" dirty="0" smtClean="0"/>
              <a:t>The marginal (additional) benefit from</a:t>
            </a:r>
          </a:p>
          <a:p>
            <a:r>
              <a:rPr lang="en-US" sz="1600" dirty="0" smtClean="0"/>
              <a:t>consuming one more unit of good.</a:t>
            </a:r>
            <a:endParaRPr lang="en-US" sz="16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6"/>
          <p:cNvSpPr/>
          <p:nvPr/>
        </p:nvSpPr>
        <p:spPr bwMode="auto">
          <a:xfrm>
            <a:off x="1813876" y="2096151"/>
            <a:ext cx="2252312" cy="1732548"/>
          </a:xfrm>
          <a:custGeom>
            <a:avLst/>
            <a:gdLst>
              <a:gd name="connsiteX0" fmla="*/ 0 w 2252312"/>
              <a:gd name="connsiteY0" fmla="*/ 1732548 h 1732548"/>
              <a:gd name="connsiteX1" fmla="*/ 0 w 2252312"/>
              <a:gd name="connsiteY1" fmla="*/ 0 h 1732548"/>
              <a:gd name="connsiteX2" fmla="*/ 2252312 w 2252312"/>
              <a:gd name="connsiteY2" fmla="*/ 1732548 h 1732548"/>
              <a:gd name="connsiteX3" fmla="*/ 0 w 2252312"/>
              <a:gd name="connsiteY3" fmla="*/ 1732548 h 1732548"/>
            </a:gdLst>
            <a:ahLst/>
            <a:cxnLst>
              <a:cxn ang="0">
                <a:pos x="connsiteX0" y="connsiteY0"/>
              </a:cxn>
              <a:cxn ang="0">
                <a:pos x="connsiteX1" y="connsiteY1"/>
              </a:cxn>
              <a:cxn ang="0">
                <a:pos x="connsiteX2" y="connsiteY2"/>
              </a:cxn>
              <a:cxn ang="0">
                <a:pos x="connsiteX3" y="connsiteY3"/>
              </a:cxn>
            </a:cxnLst>
            <a:rect l="l" t="t" r="r" b="b"/>
            <a:pathLst>
              <a:path w="2252312" h="1732548">
                <a:moveTo>
                  <a:pt x="0" y="1732548"/>
                </a:moveTo>
                <a:lnTo>
                  <a:pt x="0" y="0"/>
                </a:lnTo>
                <a:lnTo>
                  <a:pt x="2252312" y="1732548"/>
                </a:lnTo>
                <a:lnTo>
                  <a:pt x="0" y="1732548"/>
                </a:lnTo>
                <a:close/>
              </a:path>
            </a:pathLst>
          </a:custGeom>
          <a:solidFill>
            <a:schemeClr val="bg1">
              <a:lumMod val="95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cxnSp>
        <p:nvCxnSpPr>
          <p:cNvPr id="21" name="Straight Connector 20"/>
          <p:cNvCxnSpPr/>
          <p:nvPr/>
        </p:nvCxnSpPr>
        <p:spPr bwMode="auto">
          <a:xfrm rot="5400000">
            <a:off x="3079198" y="4867765"/>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1794629" y="2086528"/>
            <a:ext cx="4350617" cy="329183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normAutofit/>
          </a:bodyPr>
          <a:lstStyle/>
          <a:p>
            <a:r>
              <a:rPr lang="en-US" sz="3600" dirty="0" smtClean="0"/>
              <a:t>Consumer Surplus</a:t>
            </a:r>
            <a:endParaRPr lang="en-US" sz="3600" dirty="0"/>
          </a:p>
        </p:txBody>
      </p:sp>
      <p:cxnSp>
        <p:nvCxnSpPr>
          <p:cNvPr id="5" name="Straight Arrow Connector 4"/>
          <p:cNvCxnSpPr/>
          <p:nvPr/>
        </p:nvCxnSpPr>
        <p:spPr bwMode="auto">
          <a:xfrm>
            <a:off x="1792590" y="5870089"/>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207661" y="3863977"/>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2"/>
          </p:cNvCxnSpPr>
          <p:nvPr/>
        </p:nvCxnSpPr>
        <p:spPr bwMode="auto">
          <a:xfrm flipV="1">
            <a:off x="1792590" y="3817085"/>
            <a:ext cx="2224453" cy="4397"/>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017043" y="3742350"/>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115582" y="3751141"/>
            <a:ext cx="389850"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3870505" y="6048864"/>
            <a:ext cx="423514" cy="387798"/>
          </a:xfrm>
          <a:prstGeom prst="rect">
            <a:avLst/>
          </a:prstGeom>
          <a:noFill/>
        </p:spPr>
        <p:txBody>
          <a:bodyPr wrap="none" rtlCol="0">
            <a:spAutoFit/>
          </a:bodyPr>
          <a:lstStyle/>
          <a:p>
            <a:r>
              <a:rPr lang="en-US" dirty="0" smtClean="0"/>
              <a:t>Q</a:t>
            </a:r>
            <a:endParaRPr lang="en-US" dirty="0"/>
          </a:p>
        </p:txBody>
      </p:sp>
      <p:sp>
        <p:nvSpPr>
          <p:cNvPr id="19" name="TextBox 18"/>
          <p:cNvSpPr txBox="1"/>
          <p:nvPr/>
        </p:nvSpPr>
        <p:spPr>
          <a:xfrm>
            <a:off x="6230977" y="5276407"/>
            <a:ext cx="1218603" cy="387798"/>
          </a:xfrm>
          <a:prstGeom prst="rect">
            <a:avLst/>
          </a:prstGeom>
          <a:noFill/>
        </p:spPr>
        <p:txBody>
          <a:bodyPr wrap="none" rtlCol="0">
            <a:spAutoFit/>
          </a:bodyPr>
          <a:lstStyle/>
          <a:p>
            <a:r>
              <a:rPr lang="en-US" dirty="0" smtClean="0"/>
              <a:t>D = MB</a:t>
            </a:r>
            <a:endParaRPr lang="en-US" sz="1600" dirty="0"/>
          </a:p>
        </p:txBody>
      </p:sp>
      <p:cxnSp>
        <p:nvCxnSpPr>
          <p:cNvPr id="25" name="Straight Arrow Connector 24"/>
          <p:cNvCxnSpPr/>
          <p:nvPr/>
        </p:nvCxnSpPr>
        <p:spPr bwMode="auto">
          <a:xfrm rot="10800000" flipV="1">
            <a:off x="2901538" y="2182779"/>
            <a:ext cx="1193527" cy="109728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4158960" y="1559594"/>
            <a:ext cx="3499163" cy="781752"/>
          </a:xfrm>
          <a:prstGeom prst="rect">
            <a:avLst/>
          </a:prstGeom>
          <a:noFill/>
        </p:spPr>
        <p:txBody>
          <a:bodyPr wrap="none" rtlCol="0">
            <a:spAutoFit/>
          </a:bodyPr>
          <a:lstStyle/>
          <a:p>
            <a:r>
              <a:rPr lang="en-US" sz="1600" dirty="0" smtClean="0"/>
              <a:t>Difference between what consumers</a:t>
            </a:r>
          </a:p>
          <a:p>
            <a:r>
              <a:rPr lang="en-US" sz="1600" dirty="0" smtClean="0"/>
              <a:t>are willing to pay and what they </a:t>
            </a:r>
          </a:p>
          <a:p>
            <a:r>
              <a:rPr lang="en-US" sz="1600" dirty="0" smtClean="0"/>
              <a:t>actually pay.</a:t>
            </a:r>
            <a:endParaRPr lang="en-US" sz="1600"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l="2875" r="20939"/>
          <a:stretch>
            <a:fillRect/>
          </a:stretch>
        </p:blipFill>
        <p:spPr bwMode="auto">
          <a:xfrm>
            <a:off x="5201814" y="1290967"/>
            <a:ext cx="2019214" cy="2650375"/>
          </a:xfrm>
          <a:prstGeom prst="rect">
            <a:avLst/>
          </a:prstGeom>
          <a:noFill/>
          <a:ln w="9525">
            <a:noFill/>
            <a:miter lim="800000"/>
            <a:headEnd/>
            <a:tailEnd/>
          </a:ln>
          <a:effectLst/>
        </p:spPr>
      </p:pic>
      <p:pic>
        <p:nvPicPr>
          <p:cNvPr id="1029" name="Picture 5" descr="http://business.baylor.edu/Steve_Gardner/marshall.jpg"/>
          <p:cNvPicPr>
            <a:picLocks noChangeAspect="1" noChangeArrowheads="1"/>
          </p:cNvPicPr>
          <p:nvPr/>
        </p:nvPicPr>
        <p:blipFill>
          <a:blip r:embed="rId4"/>
          <a:srcRect/>
          <a:stretch>
            <a:fillRect/>
          </a:stretch>
        </p:blipFill>
        <p:spPr bwMode="auto">
          <a:xfrm flipH="1">
            <a:off x="2047733" y="1177248"/>
            <a:ext cx="1964171" cy="2831115"/>
          </a:xfrm>
          <a:prstGeom prst="rect">
            <a:avLst/>
          </a:prstGeom>
          <a:noFill/>
        </p:spPr>
      </p:pic>
      <p:sp>
        <p:nvSpPr>
          <p:cNvPr id="11" name="Rectangle 10"/>
          <p:cNvSpPr/>
          <p:nvPr/>
        </p:nvSpPr>
        <p:spPr>
          <a:xfrm>
            <a:off x="1485356" y="4589062"/>
            <a:ext cx="6525491" cy="1686616"/>
          </a:xfrm>
          <a:prstGeom prst="rect">
            <a:avLst/>
          </a:prstGeom>
        </p:spPr>
        <p:txBody>
          <a:bodyPr wrap="square">
            <a:spAutoFit/>
          </a:bodyPr>
          <a:lstStyle/>
          <a:p>
            <a:r>
              <a:rPr lang="en-US" sz="1400" dirty="0" smtClean="0"/>
              <a:t>"The price which a person pays for a thing can never exceed, and seldom comes up to that which he would be willing to pay rather than go without it: so that the satisfaction which he gets from its purchase generally exceeds that which he gives up in paying away its price; and he thus derives from the purchase a surplus of satisfaction. The excess of price which he would be willing to pay rather than go without the thing, over that which he actually does pay, is the economic measure of this surplus satisfaction. It may be called consumer’s surplus.“				</a:t>
            </a:r>
          </a:p>
          <a:p>
            <a:r>
              <a:rPr lang="en-US" sz="1400" dirty="0" smtClean="0"/>
              <a:t>					 A. Marshall</a:t>
            </a:r>
            <a:endParaRPr lang="en-US" sz="1400"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Isosceles Triangle 33"/>
          <p:cNvSpPr/>
          <p:nvPr/>
        </p:nvSpPr>
        <p:spPr bwMode="auto">
          <a:xfrm rot="10800000">
            <a:off x="1799930" y="3746459"/>
            <a:ext cx="2271562" cy="1674796"/>
          </a:xfrm>
          <a:prstGeom prst="triangle">
            <a:avLst>
              <a:gd name="adj" fmla="val 100000"/>
            </a:avLst>
          </a:prstGeom>
          <a:solidFill>
            <a:schemeClr val="bg1">
              <a:lumMod val="95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cxnSp>
        <p:nvCxnSpPr>
          <p:cNvPr id="15" name="Straight Connector 14"/>
          <p:cNvCxnSpPr/>
          <p:nvPr/>
        </p:nvCxnSpPr>
        <p:spPr bwMode="auto">
          <a:xfrm rot="10800000" flipV="1">
            <a:off x="1799934" y="2370047"/>
            <a:ext cx="4186986" cy="303195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bwMode="auto">
          <a:xfrm rot="5400000">
            <a:off x="3084502" y="4775900"/>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 name="Title 1"/>
          <p:cNvSpPr>
            <a:spLocks noGrp="1"/>
          </p:cNvSpPr>
          <p:nvPr>
            <p:ph type="title"/>
          </p:nvPr>
        </p:nvSpPr>
        <p:spPr/>
        <p:txBody>
          <a:bodyPr>
            <a:normAutofit/>
          </a:bodyPr>
          <a:lstStyle/>
          <a:p>
            <a:r>
              <a:rPr lang="en-US" sz="3600" dirty="0" smtClean="0"/>
              <a:t>Producers Surplus</a:t>
            </a:r>
            <a:endParaRPr lang="en-US" sz="3600" dirty="0"/>
          </a:p>
        </p:txBody>
      </p:sp>
      <p:cxnSp>
        <p:nvCxnSpPr>
          <p:cNvPr id="5" name="Straight Arrow Connector 4"/>
          <p:cNvCxnSpPr/>
          <p:nvPr/>
        </p:nvCxnSpPr>
        <p:spPr bwMode="auto">
          <a:xfrm>
            <a:off x="1797894" y="5778224"/>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202357" y="3772112"/>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bwMode="auto">
          <a:xfrm flipV="1">
            <a:off x="1797894" y="3717146"/>
            <a:ext cx="3758952" cy="12470"/>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022347" y="3650485"/>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120886" y="3659276"/>
            <a:ext cx="389850"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3875809" y="5956999"/>
            <a:ext cx="423514" cy="387798"/>
          </a:xfrm>
          <a:prstGeom prst="rect">
            <a:avLst/>
          </a:prstGeom>
          <a:noFill/>
        </p:spPr>
        <p:txBody>
          <a:bodyPr wrap="none" rtlCol="0">
            <a:spAutoFit/>
          </a:bodyPr>
          <a:lstStyle/>
          <a:p>
            <a:r>
              <a:rPr lang="en-US" dirty="0" smtClean="0"/>
              <a:t>Q</a:t>
            </a:r>
            <a:endParaRPr lang="en-US" dirty="0"/>
          </a:p>
        </p:txBody>
      </p:sp>
      <p:sp>
        <p:nvSpPr>
          <p:cNvPr id="19" name="TextBox 18"/>
          <p:cNvSpPr txBox="1"/>
          <p:nvPr/>
        </p:nvSpPr>
        <p:spPr>
          <a:xfrm>
            <a:off x="6207405" y="2114083"/>
            <a:ext cx="1048685" cy="387798"/>
          </a:xfrm>
          <a:prstGeom prst="rect">
            <a:avLst/>
          </a:prstGeom>
          <a:noFill/>
        </p:spPr>
        <p:txBody>
          <a:bodyPr wrap="none" rtlCol="0">
            <a:spAutoFit/>
          </a:bodyPr>
          <a:lstStyle/>
          <a:p>
            <a:r>
              <a:rPr lang="en-US" dirty="0" smtClean="0"/>
              <a:t>S=MC</a:t>
            </a:r>
            <a:endParaRPr lang="en-US" sz="1600" dirty="0"/>
          </a:p>
        </p:txBody>
      </p:sp>
      <p:cxnSp>
        <p:nvCxnSpPr>
          <p:cNvPr id="25" name="Straight Arrow Connector 24"/>
          <p:cNvCxnSpPr/>
          <p:nvPr/>
        </p:nvCxnSpPr>
        <p:spPr bwMode="auto">
          <a:xfrm rot="10800000">
            <a:off x="3003095" y="4150724"/>
            <a:ext cx="1318654" cy="712267"/>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4414521" y="4567063"/>
            <a:ext cx="3571812" cy="781752"/>
          </a:xfrm>
          <a:prstGeom prst="rect">
            <a:avLst/>
          </a:prstGeom>
          <a:noFill/>
        </p:spPr>
        <p:txBody>
          <a:bodyPr wrap="none" rtlCol="0">
            <a:spAutoFit/>
          </a:bodyPr>
          <a:lstStyle/>
          <a:p>
            <a:r>
              <a:rPr lang="en-US" sz="1600" dirty="0" smtClean="0"/>
              <a:t>Difference between what producers</a:t>
            </a:r>
          </a:p>
          <a:p>
            <a:r>
              <a:rPr lang="en-US" sz="1600" dirty="0" smtClean="0"/>
              <a:t>are willing to sell their product at and </a:t>
            </a:r>
          </a:p>
          <a:p>
            <a:r>
              <a:rPr lang="en-US" sz="1600" dirty="0" smtClean="0"/>
              <a:t>what they actually receive for it.</a:t>
            </a:r>
            <a:endParaRPr lang="en-US" sz="1600"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 gains from trade</a:t>
            </a:r>
            <a:endParaRPr lang="en-US" dirty="0"/>
          </a:p>
        </p:txBody>
      </p:sp>
      <p:sp>
        <p:nvSpPr>
          <p:cNvPr id="3" name="Content Placeholder 2"/>
          <p:cNvSpPr>
            <a:spLocks noGrp="1"/>
          </p:cNvSpPr>
          <p:nvPr>
            <p:ph idx="1"/>
          </p:nvPr>
        </p:nvSpPr>
        <p:spPr/>
        <p:txBody>
          <a:bodyPr>
            <a:normAutofit/>
          </a:bodyPr>
          <a:lstStyle/>
          <a:p>
            <a:r>
              <a:rPr lang="en-US" dirty="0" smtClean="0"/>
              <a:t>In Just Go With It [</a:t>
            </a:r>
            <a:r>
              <a:rPr lang="en-US" dirty="0" smtClean="0">
                <a:hlinkClick r:id="rId2"/>
              </a:rPr>
              <a:t>watch here</a:t>
            </a:r>
            <a:r>
              <a:rPr lang="en-US" dirty="0" smtClean="0"/>
              <a:t>]</a:t>
            </a:r>
            <a:endParaRPr lang="en-US" dirty="0"/>
          </a:p>
        </p:txBody>
      </p:sp>
    </p:spTree>
    <p:extLst>
      <p:ext uri="{BB962C8B-B14F-4D97-AF65-F5344CB8AC3E}">
        <p14:creationId xmlns:p14="http://schemas.microsoft.com/office/powerpoint/2010/main" val="1453602576"/>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3376520" y="4748315"/>
            <a:ext cx="2019300" cy="2931"/>
          </a:xfrm>
          <a:prstGeom prst="line">
            <a:avLst/>
          </a:prstGeom>
          <a:solidFill>
            <a:srgbClr val="C0C0C0"/>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rot="10800000">
            <a:off x="2111200" y="1928576"/>
            <a:ext cx="4350619" cy="3407343"/>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US" dirty="0" smtClean="0"/>
              <a:t>Efficiency </a:t>
            </a:r>
            <a:r>
              <a:rPr lang="en-US" sz="2000" dirty="0" smtClean="0"/>
              <a:t>(in a free market)</a:t>
            </a:r>
            <a:endParaRPr lang="en-US" sz="2000" dirty="0"/>
          </a:p>
        </p:txBody>
      </p:sp>
      <p:cxnSp>
        <p:nvCxnSpPr>
          <p:cNvPr id="5" name="Straight Arrow Connector 4"/>
          <p:cNvCxnSpPr/>
          <p:nvPr/>
        </p:nvCxnSpPr>
        <p:spPr bwMode="auto">
          <a:xfrm>
            <a:off x="2089912" y="5750639"/>
            <a:ext cx="5117123" cy="3516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rot="5400000" flipH="1" flipV="1">
            <a:off x="89661" y="3744527"/>
            <a:ext cx="4012226" cy="586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flipV="1">
            <a:off x="2101577" y="2169207"/>
            <a:ext cx="4254363" cy="332071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a:endCxn id="26" idx="6"/>
          </p:cNvCxnSpPr>
          <p:nvPr/>
        </p:nvCxnSpPr>
        <p:spPr bwMode="auto">
          <a:xfrm flipV="1">
            <a:off x="2089912" y="3697635"/>
            <a:ext cx="2373923" cy="4395"/>
          </a:xfrm>
          <a:prstGeom prst="line">
            <a:avLst/>
          </a:prstGeom>
          <a:solidFill>
            <a:srgbClr val="C0C0C0"/>
          </a:solidFill>
          <a:ln w="3175" cap="flat" cmpd="sng" algn="ctr">
            <a:solidFill>
              <a:schemeClr val="tx1"/>
            </a:solidFill>
            <a:prstDash val="dash"/>
            <a:round/>
            <a:headEnd type="none" w="med" len="med"/>
            <a:tailEnd type="none" w="med" len="med"/>
          </a:ln>
          <a:effectLst/>
        </p:spPr>
      </p:cxnSp>
      <p:sp>
        <p:nvSpPr>
          <p:cNvPr id="26" name="Oval 25"/>
          <p:cNvSpPr/>
          <p:nvPr/>
        </p:nvSpPr>
        <p:spPr bwMode="auto">
          <a:xfrm>
            <a:off x="4314365" y="3622900"/>
            <a:ext cx="149470" cy="149470"/>
          </a:xfrm>
          <a:prstGeom prst="ellipse">
            <a:avLst/>
          </a:prstGeom>
          <a:solidFill>
            <a:schemeClr val="bg2">
              <a:lumMod val="20000"/>
              <a:lumOff val="80000"/>
            </a:schemeClr>
          </a:solidFill>
          <a:ln w="317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2" name="TextBox 31"/>
          <p:cNvSpPr txBox="1"/>
          <p:nvPr/>
        </p:nvSpPr>
        <p:spPr>
          <a:xfrm>
            <a:off x="1412904" y="3631691"/>
            <a:ext cx="510076" cy="387798"/>
          </a:xfrm>
          <a:prstGeom prst="rect">
            <a:avLst/>
          </a:prstGeom>
          <a:noFill/>
        </p:spPr>
        <p:txBody>
          <a:bodyPr wrap="none" rtlCol="0">
            <a:spAutoFit/>
          </a:bodyPr>
          <a:lstStyle/>
          <a:p>
            <a:r>
              <a:rPr lang="en-US" dirty="0" smtClean="0"/>
              <a:t>P*</a:t>
            </a:r>
            <a:endParaRPr lang="en-US" dirty="0"/>
          </a:p>
        </p:txBody>
      </p:sp>
      <p:sp>
        <p:nvSpPr>
          <p:cNvPr id="33" name="TextBox 32"/>
          <p:cNvSpPr txBox="1"/>
          <p:nvPr/>
        </p:nvSpPr>
        <p:spPr>
          <a:xfrm>
            <a:off x="4167827" y="5929414"/>
            <a:ext cx="543739" cy="387798"/>
          </a:xfrm>
          <a:prstGeom prst="rect">
            <a:avLst/>
          </a:prstGeom>
          <a:noFill/>
        </p:spPr>
        <p:txBody>
          <a:bodyPr wrap="none" rtlCol="0">
            <a:spAutoFit/>
          </a:bodyPr>
          <a:lstStyle/>
          <a:p>
            <a:r>
              <a:rPr lang="en-US" dirty="0" smtClean="0"/>
              <a:t>Q*</a:t>
            </a:r>
            <a:endParaRPr lang="en-US" dirty="0"/>
          </a:p>
        </p:txBody>
      </p:sp>
      <p:sp>
        <p:nvSpPr>
          <p:cNvPr id="18" name="TextBox 17"/>
          <p:cNvSpPr txBox="1"/>
          <p:nvPr/>
        </p:nvSpPr>
        <p:spPr>
          <a:xfrm>
            <a:off x="6534069" y="1787682"/>
            <a:ext cx="389850" cy="387798"/>
          </a:xfrm>
          <a:prstGeom prst="rect">
            <a:avLst/>
          </a:prstGeom>
          <a:noFill/>
        </p:spPr>
        <p:txBody>
          <a:bodyPr wrap="none" rtlCol="0">
            <a:spAutoFit/>
          </a:bodyPr>
          <a:lstStyle/>
          <a:p>
            <a:r>
              <a:rPr lang="en-US" dirty="0" smtClean="0"/>
              <a:t>S</a:t>
            </a:r>
            <a:endParaRPr lang="en-US" sz="2000" dirty="0"/>
          </a:p>
        </p:txBody>
      </p:sp>
      <p:sp>
        <p:nvSpPr>
          <p:cNvPr id="19" name="TextBox 18"/>
          <p:cNvSpPr txBox="1"/>
          <p:nvPr/>
        </p:nvSpPr>
        <p:spPr>
          <a:xfrm>
            <a:off x="6663053" y="5205083"/>
            <a:ext cx="407484" cy="387798"/>
          </a:xfrm>
          <a:prstGeom prst="rect">
            <a:avLst/>
          </a:prstGeom>
          <a:noFill/>
        </p:spPr>
        <p:txBody>
          <a:bodyPr wrap="none" rtlCol="0">
            <a:spAutoFit/>
          </a:bodyPr>
          <a:lstStyle/>
          <a:p>
            <a:r>
              <a:rPr lang="en-US" dirty="0" smtClean="0"/>
              <a:t>D</a:t>
            </a:r>
            <a:endParaRPr lang="en-US" sz="1600" dirty="0"/>
          </a:p>
        </p:txBody>
      </p:sp>
      <p:cxnSp>
        <p:nvCxnSpPr>
          <p:cNvPr id="25" name="Curved Connector 24"/>
          <p:cNvCxnSpPr/>
          <p:nvPr/>
        </p:nvCxnSpPr>
        <p:spPr bwMode="auto">
          <a:xfrm rot="16200000" flipH="1">
            <a:off x="3097350" y="1761008"/>
            <a:ext cx="1180408" cy="864523"/>
          </a:xfrm>
          <a:prstGeom prst="curvedConnector3">
            <a:avLst>
              <a:gd name="adj1" fmla="val 50000"/>
            </a:avLst>
          </a:prstGeom>
          <a:solidFill>
            <a:srgbClr val="C0C0C0"/>
          </a:solidFill>
          <a:ln w="28575" cap="flat" cmpd="sng" algn="ctr">
            <a:noFill/>
            <a:prstDash val="solid"/>
            <a:round/>
            <a:headEnd type="none" w="med" len="med"/>
            <a:tailEnd type="arrow"/>
          </a:ln>
          <a:effectLst/>
        </p:spPr>
      </p:cxn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530501</TotalTime>
  <Words>737</Words>
  <Application>Microsoft Office PowerPoint</Application>
  <PresentationFormat>On-screen Show (4:3)</PresentationFormat>
  <Paragraphs>175</Paragraphs>
  <Slides>29</Slides>
  <Notes>24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Economic Efficiency Principles of Microeconomics 2023   Boris Nikolaev </vt:lpstr>
      <vt:lpstr>The Water-Diamond Paradox</vt:lpstr>
      <vt:lpstr>PowerPoint Presentation</vt:lpstr>
      <vt:lpstr>Another look at the demand curve…</vt:lpstr>
      <vt:lpstr>Consumer Surplus</vt:lpstr>
      <vt:lpstr>PowerPoint Presentation</vt:lpstr>
      <vt:lpstr>Producers Surplus</vt:lpstr>
      <vt:lpstr>Efficiency gains from trade</vt:lpstr>
      <vt:lpstr>Efficiency (in a free market)</vt:lpstr>
      <vt:lpstr>Welfare (deadweight) loss (underproduction)</vt:lpstr>
      <vt:lpstr>Welfare (deadweight) loss (overproduction)</vt:lpstr>
      <vt:lpstr>Government Price-Fixing</vt:lpstr>
      <vt:lpstr>Price Floor (e.g. minimum wage)</vt:lpstr>
      <vt:lpstr>Price Floor (e.g. minimum wage)</vt:lpstr>
      <vt:lpstr>Economic Effects of the Min. Wage Law</vt:lpstr>
      <vt:lpstr>Practice Question</vt:lpstr>
      <vt:lpstr>Price Ceiling (e.g. rent control)</vt:lpstr>
      <vt:lpstr>Price Ceiling (e.g. rent control)</vt:lpstr>
      <vt:lpstr>Economic Effects of Price Ceiling</vt:lpstr>
      <vt:lpstr>Work in Pairs</vt:lpstr>
      <vt:lpstr>Price Support (dairy price support)</vt:lpstr>
      <vt:lpstr>Price Support (dairy price support)</vt:lpstr>
      <vt:lpstr>Economic Effects of Price Support</vt:lpstr>
      <vt:lpstr>Work in Pairs</vt:lpstr>
      <vt:lpstr>Should we legalize the market …</vt:lpstr>
      <vt:lpstr> Currently…</vt:lpstr>
      <vt:lpstr>What if we had a free market?</vt:lpstr>
      <vt:lpstr>What about prostitution?</vt:lpstr>
      <vt:lpstr>The American Class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Monopoly (Ch.10)</dc:title>
  <dc:creator>Bobson</dc:creator>
  <cp:lastModifiedBy>Bobson</cp:lastModifiedBy>
  <cp:revision>1298</cp:revision>
  <dcterms:created xsi:type="dcterms:W3CDTF">2004-11-09T23:39:25Z</dcterms:created>
  <dcterms:modified xsi:type="dcterms:W3CDTF">2014-02-14T04:26:34Z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