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notesMasterIdLst>
    <p:notesMasterId r:id="rId20"/>
  </p:notesMasterIdLst>
  <p:handoutMasterIdLst>
    <p:handoutMasterId r:id="rId21"/>
  </p:handoutMasterIdLst>
  <p:sldIdLst>
    <p:sldId id="351" r:id="rId2"/>
    <p:sldId id="352" r:id="rId3"/>
    <p:sldId id="353" r:id="rId4"/>
    <p:sldId id="354" r:id="rId5"/>
    <p:sldId id="355" r:id="rId6"/>
    <p:sldId id="393" r:id="rId7"/>
    <p:sldId id="356" r:id="rId8"/>
    <p:sldId id="357" r:id="rId9"/>
    <p:sldId id="358" r:id="rId10"/>
    <p:sldId id="359" r:id="rId11"/>
    <p:sldId id="360" r:id="rId12"/>
    <p:sldId id="390" r:id="rId13"/>
    <p:sldId id="391" r:id="rId14"/>
    <p:sldId id="367" r:id="rId15"/>
    <p:sldId id="368" r:id="rId16"/>
    <p:sldId id="369" r:id="rId17"/>
    <p:sldId id="370" r:id="rId18"/>
    <p:sldId id="392" r:id="rId19"/>
  </p:sldIdLst>
  <p:sldSz cx="9144000" cy="6858000" type="screen4x3"/>
  <p:notesSz cx="7026275" cy="9312275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FFCC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71" autoAdjust="0"/>
    <p:restoredTop sz="94836" autoAdjust="0"/>
  </p:normalViewPr>
  <p:slideViewPr>
    <p:cSldViewPr snapToGrid="0">
      <p:cViewPr varScale="1">
        <p:scale>
          <a:sx n="127" d="100"/>
          <a:sy n="127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998D820E-BC41-488D-A9F6-28E0B8083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836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defTabSz="93345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6137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2775"/>
            <a:ext cx="56197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defTabSz="93345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0" tIns="46680" rIns="93360" bIns="46680" numCol="1" anchor="b" anchorCtr="0" compatLnSpc="1">
            <a:prstTxWarp prst="textNoShape">
              <a:avLst/>
            </a:prstTxWarp>
          </a:bodyPr>
          <a:lstStyle>
            <a:lvl1pPr algn="r" defTabSz="93345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2067E6C5-DA99-4CCA-A203-2A60412165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57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48F681-E0ED-47B7-8FCB-8490E1E60058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CBF2E2-E3DA-4B27-B6C9-0624C8A186AC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09E669-A65E-4544-9529-AA12D66CDEFC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8DDA6B-B191-42F7-A7B9-B242275198D6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4EBBB1-C5CE-44C0-9A00-FAE2AAF2539C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2FBFFB-5D62-4FEF-9D8C-2EC12522775F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2FBFFB-5D62-4FEF-9D8C-2EC12522775F}" type="slidenum">
              <a:rPr lang="en-US" sz="1200" smtClean="0"/>
              <a:pPr eaLnBrk="1" hangingPunct="1"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CBD14B-72C2-4A5E-AB87-736EE4FA0942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1F0513-D842-4AE9-8EF3-A7E33165F2EA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97CC62-7869-4582-89F8-24BA4214F4B5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9FE54E-BCDC-4E4F-B3EB-D53C5AF28AA5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DC76FB-AC4D-4349-BC83-2F86048EEB15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78387F-73CE-4A8A-AE8D-1EFD6DBDED1F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C9D549-8513-4449-BFEB-3CEDA27B1C51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C99221-C77F-4BE1-99B6-D8D19EC3C016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8F0A7-A5F0-45C1-9308-F1E75430F8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902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B4F99-3EDE-4AB3-89A8-8688BEE4D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4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E62CA-A33B-491F-B242-F934669D3F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35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37458-52D6-4E7D-ACBB-62A0DE2229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15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2146B-8877-40E0-8F96-8ED91261D8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401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D370C-CD19-4076-8801-9DBCB8CE4E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420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5D935-C9E5-4C31-9AF1-277BBB2840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104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5FE22-51AF-4718-83CD-CD16A1916A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955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0031A-835F-45BE-A0BE-CB140229DC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317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F924E-649B-4B65-929D-5B214DC078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12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83189-6CBF-4B91-91A0-26A953AED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889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9811F7-DF4C-489A-8631-5CFD811144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600"/>
            <a:ext cx="6858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" name="Picture 3" descr="C:\Users\bobson\Desktop\logo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3" b="18736"/>
          <a:stretch>
            <a:fillRect/>
          </a:stretch>
        </p:blipFill>
        <p:spPr bwMode="auto">
          <a:xfrm>
            <a:off x="7481888" y="6007100"/>
            <a:ext cx="14859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38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mises.org/archives/005255.as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wuQEFOFM8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s.cnn.com/2009/HEALTH/05/12/us.genes.lawsuit/index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ationalzoo.si.edu/Animals/GiantPandas/default.cf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uardian.co.uk/business/2009/jul/24/debeers-results-diamonds-recession-impac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zi4xfMWMuw&amp;feature=relate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oney.cnn.com/2009/05/07/technology/yang_google.fortune/" TargetMode="External"/><Relationship Id="rId4" Type="http://schemas.openxmlformats.org/officeDocument/2006/relationships/hyperlink" Target="http://www.youtube.com/watch?feature=endscreen&amp;NR=1&amp;v=YpiylFF6sV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Monopoly</a:t>
            </a:r>
          </a:p>
        </p:txBody>
      </p:sp>
      <p:sp>
        <p:nvSpPr>
          <p:cNvPr id="4099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What does monopoly mean?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</a:t>
            </a:r>
            <a:r>
              <a:rPr lang="en-US" sz="1600" dirty="0" smtClean="0"/>
              <a:t>“</a:t>
            </a:r>
            <a:r>
              <a:rPr lang="en-US" sz="1600" dirty="0" err="1" smtClean="0"/>
              <a:t>monos</a:t>
            </a:r>
            <a:r>
              <a:rPr lang="en-US" sz="1600" dirty="0" smtClean="0"/>
              <a:t>” = one	“</a:t>
            </a:r>
            <a:r>
              <a:rPr lang="en-US" sz="1600" dirty="0" err="1" smtClean="0"/>
              <a:t>polein</a:t>
            </a:r>
            <a:r>
              <a:rPr lang="en-US" sz="1600" dirty="0" smtClean="0"/>
              <a:t>” = seller</a:t>
            </a:r>
          </a:p>
          <a:p>
            <a:pPr eaLnBrk="1" hangingPunct="1"/>
            <a:r>
              <a:rPr lang="en-US" dirty="0" smtClean="0"/>
              <a:t>Not a new phenomenon </a:t>
            </a:r>
            <a:r>
              <a:rPr lang="en-US" dirty="0" smtClean="0">
                <a:sym typeface="Wingdings" pitchFamily="2" charset="2"/>
              </a:rPr>
              <a:t> Thales, Aristotle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10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38" y="4496999"/>
            <a:ext cx="753972" cy="97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4" b="32739"/>
          <a:stretch>
            <a:fillRect/>
          </a:stretch>
        </p:blipFill>
        <p:spPr bwMode="auto">
          <a:xfrm>
            <a:off x="4989058" y="3805095"/>
            <a:ext cx="1705301" cy="51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78" y="5118111"/>
            <a:ext cx="870967" cy="118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178" y="250782"/>
            <a:ext cx="960008" cy="158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94" y="3435791"/>
            <a:ext cx="1251499" cy="125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08" y="5380456"/>
            <a:ext cx="1032870" cy="99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446" y="4722217"/>
            <a:ext cx="1123867" cy="98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2362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Deliberately created barriers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Predatory pricing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    - keep prices low to drive competition out (e.g. </a:t>
            </a:r>
            <a:r>
              <a:rPr lang="en-US" sz="2000" dirty="0" err="1" smtClean="0"/>
              <a:t>Walmart</a:t>
            </a:r>
            <a:r>
              <a:rPr lang="en-US" sz="2000" dirty="0" smtClean="0"/>
              <a:t>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      </a:t>
            </a:r>
            <a:r>
              <a:rPr lang="en-US" sz="2000" dirty="0" smtClean="0">
                <a:hlinkClick r:id="rId3"/>
              </a:rPr>
              <a:t>http://blog.mises.org/archives/005255.asp</a:t>
            </a:r>
            <a:r>
              <a:rPr lang="en-US" sz="2000" dirty="0" smtClean="0"/>
              <a:t> (Microsoft accused of predatory pricing).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Excess capacity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   - flood the market with product, which has the effect of driving prices down, and eliminating competition.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 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Limit pricing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   - price below cost to prevent new entry (e.g. Alcoa)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054997285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Note that </a:t>
            </a:r>
            <a:r>
              <a:rPr lang="en-US" sz="2400" b="1" dirty="0" smtClean="0"/>
              <a:t>P ≠ MR</a:t>
            </a:r>
            <a:r>
              <a:rPr lang="en-US" sz="2400" dirty="0" smtClean="0"/>
              <a:t>	(true for all firms with market power)</a:t>
            </a:r>
          </a:p>
          <a:p>
            <a:pPr eaLnBrk="1" hangingPunct="1"/>
            <a:r>
              <a:rPr lang="en-US" sz="2400" dirty="0" smtClean="0"/>
              <a:t>Why?  To sell more the monopolist has to lower prices. However, this new lower price is for all quantity that is sold. </a:t>
            </a:r>
          </a:p>
          <a:p>
            <a:pPr eaLnBrk="1" hangingPunct="1"/>
            <a:r>
              <a:rPr lang="en-US" sz="2400" dirty="0" smtClean="0"/>
              <a:t>Example: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0698" y="2787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Price and MR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27214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 Maximization (M)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98537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(M)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86871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7757" y="317972"/>
            <a:ext cx="7086600" cy="1052512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4000" dirty="0" smtClean="0"/>
              <a:t>Drawbacks from Monopoly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96637" y="1871877"/>
            <a:ext cx="7185025" cy="326707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3000" dirty="0" smtClean="0"/>
              <a:t>Restricted output</a:t>
            </a:r>
          </a:p>
          <a:p>
            <a:pPr eaLnBrk="1" hangingPunct="1">
              <a:lnSpc>
                <a:spcPct val="85000"/>
              </a:lnSpc>
            </a:pPr>
            <a:r>
              <a:rPr lang="en-US" sz="3000" dirty="0" smtClean="0"/>
              <a:t>Higher prices</a:t>
            </a:r>
          </a:p>
          <a:p>
            <a:pPr eaLnBrk="1" hangingPunct="1">
              <a:lnSpc>
                <a:spcPct val="85000"/>
              </a:lnSpc>
            </a:pPr>
            <a:r>
              <a:rPr lang="en-US" sz="3000" dirty="0" smtClean="0"/>
              <a:t>Welfare loss to society (DWL)</a:t>
            </a:r>
          </a:p>
          <a:p>
            <a:pPr eaLnBrk="1" hangingPunct="1">
              <a:lnSpc>
                <a:spcPct val="85000"/>
              </a:lnSpc>
            </a:pPr>
            <a:r>
              <a:rPr lang="en-US" sz="3000" dirty="0" smtClean="0"/>
              <a:t>Equity cost</a:t>
            </a:r>
          </a:p>
          <a:p>
            <a:pPr marL="0" indent="0" eaLnBrk="1" hangingPunct="1">
              <a:lnSpc>
                <a:spcPct val="85000"/>
              </a:lnSpc>
              <a:buNone/>
            </a:pPr>
            <a:endParaRPr lang="en-US" sz="3000" dirty="0" smtClean="0"/>
          </a:p>
          <a:p>
            <a:pPr eaLnBrk="1" hangingPunct="1">
              <a:lnSpc>
                <a:spcPct val="85000"/>
              </a:lnSpc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6487469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7140" y="276784"/>
            <a:ext cx="7086600" cy="1052512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3600" dirty="0" smtClean="0"/>
              <a:t>Why the DWL may be smaller?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62540" y="1567077"/>
            <a:ext cx="7185025" cy="5351463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3000" dirty="0" smtClean="0"/>
              <a:t>Economies of scale.</a:t>
            </a:r>
          </a:p>
          <a:p>
            <a:pPr eaLnBrk="1" hangingPunct="1">
              <a:lnSpc>
                <a:spcPct val="85000"/>
              </a:lnSpc>
            </a:pPr>
            <a:r>
              <a:rPr lang="en-US" sz="3000" dirty="0" smtClean="0"/>
              <a:t>Public scrutiny. </a:t>
            </a:r>
          </a:p>
          <a:p>
            <a:pPr eaLnBrk="1" hangingPunct="1">
              <a:lnSpc>
                <a:spcPct val="85000"/>
              </a:lnSpc>
            </a:pPr>
            <a:r>
              <a:rPr lang="en-US" sz="3000" dirty="0" smtClean="0"/>
              <a:t>Predatory pricing to discourage new entry.</a:t>
            </a:r>
          </a:p>
          <a:p>
            <a:pPr eaLnBrk="1" hangingPunct="1">
              <a:lnSpc>
                <a:spcPct val="85000"/>
              </a:lnSpc>
            </a:pPr>
            <a:r>
              <a:rPr lang="en-US" sz="3000" dirty="0" err="1" smtClean="0"/>
              <a:t>Harberger’s</a:t>
            </a:r>
            <a:r>
              <a:rPr lang="en-US" sz="3000" dirty="0" smtClean="0"/>
              <a:t> </a:t>
            </a:r>
            <a:r>
              <a:rPr lang="en-US" sz="3000" dirty="0" smtClean="0"/>
              <a:t>study </a:t>
            </a:r>
          </a:p>
          <a:p>
            <a:pPr eaLnBrk="1" hangingPunct="1">
              <a:lnSpc>
                <a:spcPct val="85000"/>
              </a:lnSpc>
            </a:pPr>
            <a:endParaRPr lang="en-US" sz="3000" dirty="0" smtClean="0"/>
          </a:p>
          <a:p>
            <a:pPr eaLnBrk="1" hangingPunct="1">
              <a:lnSpc>
                <a:spcPct val="85000"/>
              </a:lnSpc>
            </a:pPr>
            <a:endParaRPr lang="en-US" sz="3000" dirty="0" smtClean="0"/>
          </a:p>
          <a:p>
            <a:pPr eaLnBrk="1" hangingPunct="1">
              <a:lnSpc>
                <a:spcPct val="85000"/>
              </a:lnSpc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631101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2427" y="301497"/>
            <a:ext cx="7086600" cy="1052512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3600" dirty="0" smtClean="0"/>
              <a:t>Why DWL may be higher?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06021" y="1358257"/>
            <a:ext cx="7185025" cy="53514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sz="2400" dirty="0" smtClean="0"/>
              <a:t>Gordon </a:t>
            </a:r>
            <a:r>
              <a:rPr lang="en-US" sz="2400" dirty="0" err="1" smtClean="0"/>
              <a:t>Tullock’s</a:t>
            </a:r>
            <a:r>
              <a:rPr lang="en-US" sz="2400" dirty="0" smtClean="0"/>
              <a:t> </a:t>
            </a:r>
            <a:r>
              <a:rPr lang="en-US" sz="2400" dirty="0" smtClean="0"/>
              <a:t>answer: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sz="2400" dirty="0" smtClean="0"/>
              <a:t> 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sz="1800" dirty="0" smtClean="0"/>
              <a:t>THE WELFARE COSTS OF TARIFFS, MONOPOLIES, AND THEFT (1967)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sz="2000" dirty="0" smtClean="0"/>
              <a:t>Every time the government restricts output </a:t>
            </a:r>
            <a:r>
              <a:rPr lang="en-US" sz="2000" dirty="0" smtClean="0">
                <a:sym typeface="Wingdings" pitchFamily="2" charset="2"/>
              </a:rPr>
              <a:t> welfare loss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endParaRPr lang="en-US" sz="2000" dirty="0" smtClean="0">
              <a:sym typeface="Wingdings" pitchFamily="2" charset="2"/>
            </a:endParaRP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sz="2000" dirty="0" smtClean="0">
                <a:sym typeface="Wingdings" pitchFamily="2" charset="2"/>
              </a:rPr>
              <a:t>Monopolies devote resources to preserve their power (lobbying, campaign contributions, etc.)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endParaRPr lang="en-US" sz="2000" dirty="0" smtClean="0">
              <a:sym typeface="Wingdings" pitchFamily="2" charset="2"/>
            </a:endParaRP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sz="2000" dirty="0" smtClean="0">
                <a:sym typeface="Wingdings" pitchFamily="2" charset="2"/>
              </a:rPr>
              <a:t>DUP – </a:t>
            </a:r>
            <a:r>
              <a:rPr lang="en-US" sz="2000" b="1" dirty="0" smtClean="0">
                <a:sym typeface="Wingdings" pitchFamily="2" charset="2"/>
              </a:rPr>
              <a:t>Directly Unproductive Activity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endParaRPr lang="en-US" sz="2000" dirty="0" smtClean="0">
              <a:sym typeface="Wingdings" pitchFamily="2" charset="2"/>
            </a:endParaRP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sz="2000" b="1" dirty="0" smtClean="0">
                <a:sym typeface="Wingdings" pitchFamily="2" charset="2"/>
              </a:rPr>
              <a:t>Rent-Seeking: </a:t>
            </a:r>
            <a:r>
              <a:rPr lang="en-US" sz="2000" dirty="0" smtClean="0">
                <a:sym typeface="Wingdings" pitchFamily="2" charset="2"/>
              </a:rPr>
              <a:t>companies try to influence public policy that will benefit them at the expense of the taxpayer.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endParaRPr lang="en-US" sz="2000" dirty="0" smtClean="0">
              <a:sym typeface="Wingdings" pitchFamily="2" charset="2"/>
            </a:endParaRP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sz="2000" dirty="0" smtClean="0">
                <a:sym typeface="Wingdings" pitchFamily="2" charset="2"/>
              </a:rPr>
              <a:t>At the end of the day, the loss to society is much higher.</a:t>
            </a:r>
            <a:endParaRPr lang="en-US" sz="1600" dirty="0" smtClean="0"/>
          </a:p>
          <a:p>
            <a:pPr eaLnBrk="1" hangingPunct="1">
              <a:lnSpc>
                <a:spcPct val="85000"/>
              </a:lnSpc>
            </a:pPr>
            <a:endParaRPr lang="en-US" sz="2800" dirty="0" smtClean="0"/>
          </a:p>
          <a:p>
            <a:pPr eaLnBrk="1" hangingPunct="1">
              <a:lnSpc>
                <a:spcPct val="85000"/>
              </a:lnSpc>
            </a:pPr>
            <a:endParaRPr lang="en-US" sz="2800" dirty="0" smtClean="0"/>
          </a:p>
          <a:p>
            <a:pPr eaLnBrk="1" hangingPunct="1">
              <a:lnSpc>
                <a:spcPct val="85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276980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26210"/>
            <a:ext cx="7086600" cy="1052512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3600" dirty="0" smtClean="0"/>
              <a:t>Why DWL may be higher?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74357" y="1575316"/>
            <a:ext cx="7159024" cy="39687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2200" dirty="0" smtClean="0"/>
              <a:t>Monopolies are regulated by the Government ( as soon as natural monopoly is formed, the next thing that is created is a public utility commission that regulates it). So MC goes up.</a:t>
            </a:r>
          </a:p>
          <a:p>
            <a:pPr eaLnBrk="1" hangingPunct="1">
              <a:lnSpc>
                <a:spcPct val="85000"/>
              </a:lnSpc>
            </a:pPr>
            <a:endParaRPr lang="en-US" sz="2200" dirty="0" smtClean="0"/>
          </a:p>
          <a:p>
            <a:pPr eaLnBrk="1" hangingPunct="1">
              <a:lnSpc>
                <a:spcPct val="85000"/>
              </a:lnSpc>
            </a:pPr>
            <a:r>
              <a:rPr lang="en-US" sz="2200" dirty="0" smtClean="0"/>
              <a:t>Stigler tracked the careers of public commissioners and discovered that 80% of public commissioners after 4 year contract go to work for the industry they regulated.</a:t>
            </a:r>
          </a:p>
          <a:p>
            <a:pPr eaLnBrk="1" hangingPunct="1">
              <a:lnSpc>
                <a:spcPct val="85000"/>
              </a:lnSpc>
            </a:pPr>
            <a:endParaRPr lang="en-US" sz="2200" dirty="0" smtClean="0"/>
          </a:p>
          <a:p>
            <a:pPr eaLnBrk="1" hangingPunct="1">
              <a:lnSpc>
                <a:spcPct val="85000"/>
              </a:lnSpc>
            </a:pPr>
            <a:r>
              <a:rPr lang="en-US" sz="2200" dirty="0" smtClean="0"/>
              <a:t>Stigler’s </a:t>
            </a:r>
            <a:r>
              <a:rPr lang="en-US" sz="2200" b="1" dirty="0" smtClean="0"/>
              <a:t>Capture Theory.</a:t>
            </a:r>
          </a:p>
          <a:p>
            <a:pPr eaLnBrk="1" hangingPunct="1">
              <a:lnSpc>
                <a:spcPct val="85000"/>
              </a:lnSpc>
            </a:pPr>
            <a:endParaRPr lang="en-US" sz="2200" dirty="0" smtClean="0"/>
          </a:p>
          <a:p>
            <a:pPr eaLnBrk="1" hangingPunct="1">
              <a:lnSpc>
                <a:spcPct val="85000"/>
              </a:lnSpc>
            </a:pPr>
            <a:r>
              <a:rPr lang="en-US" sz="2200" dirty="0" smtClean="0"/>
              <a:t>Advertisement – multi-billion dollar campaigns for trivial differentiation </a:t>
            </a:r>
            <a:r>
              <a:rPr lang="en-US" sz="2200" dirty="0" smtClean="0">
                <a:sym typeface="Wingdings" pitchFamily="2" charset="2"/>
              </a:rPr>
              <a:t> higher prices  restricts output.</a:t>
            </a:r>
            <a:endParaRPr lang="en-US" sz="2200" dirty="0" smtClean="0"/>
          </a:p>
          <a:p>
            <a:pPr eaLnBrk="1" hangingPunct="1">
              <a:lnSpc>
                <a:spcPct val="85000"/>
              </a:lnSpc>
            </a:pPr>
            <a:endParaRPr lang="en-US" sz="2000" dirty="0" smtClean="0"/>
          </a:p>
          <a:p>
            <a:pPr eaLnBrk="1" hangingPunct="1">
              <a:lnSpc>
                <a:spcPct val="85000"/>
              </a:lnSpc>
              <a:buFontTx/>
              <a:buNone/>
            </a:pPr>
            <a:endParaRPr lang="en-US" sz="3000" dirty="0" smtClean="0"/>
          </a:p>
          <a:p>
            <a:pPr eaLnBrk="1" hangingPunct="1">
              <a:lnSpc>
                <a:spcPct val="85000"/>
              </a:lnSpc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4794273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26210"/>
            <a:ext cx="7086600" cy="1052512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3600" dirty="0" smtClean="0"/>
              <a:t>Price Discrimination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74357" y="1575316"/>
            <a:ext cx="7159024" cy="3968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</a:pPr>
            <a:endParaRPr lang="en-US" sz="2000" dirty="0" smtClean="0"/>
          </a:p>
          <a:p>
            <a:pPr eaLnBrk="1" hangingPunct="1">
              <a:lnSpc>
                <a:spcPct val="85000"/>
              </a:lnSpc>
              <a:buFontTx/>
              <a:buNone/>
            </a:pPr>
            <a:endParaRPr lang="en-US" sz="3000" dirty="0" smtClean="0"/>
          </a:p>
          <a:p>
            <a:pPr eaLnBrk="1" hangingPunct="1">
              <a:lnSpc>
                <a:spcPct val="85000"/>
              </a:lnSpc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9987026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8500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Necessary conditions</a:t>
            </a:r>
          </a:p>
        </p:txBody>
      </p:sp>
      <p:sp>
        <p:nvSpPr>
          <p:cNvPr id="512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87860" y="1624914"/>
            <a:ext cx="8229600" cy="4525963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800" dirty="0" smtClean="0"/>
              <a:t>Single seller </a:t>
            </a: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400" dirty="0" smtClean="0"/>
              <a:t>Examples: most public utility companies and patented drugs.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800" dirty="0" smtClean="0"/>
              <a:t>No close substitutes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800" dirty="0" smtClean="0"/>
              <a:t>Market power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400" dirty="0" smtClean="0"/>
              <a:t>The firm can increase price and not lose all of its customers or demand (D)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400" dirty="0" smtClean="0"/>
              <a:t>is downward sloping. The monopolist is a </a:t>
            </a:r>
            <a:r>
              <a:rPr lang="en-US" sz="1400" b="1" dirty="0" smtClean="0"/>
              <a:t>price maker.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400" b="1" dirty="0" smtClean="0"/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Note: Since we have only one firm </a:t>
            </a:r>
            <a:r>
              <a:rPr lang="en-US" sz="1400" b="1" dirty="0" smtClean="0"/>
              <a:t>market demand = firm demand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800" dirty="0" smtClean="0"/>
              <a:t>Barriers to entry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400" dirty="0" smtClean="0"/>
              <a:t>Patents, licenses, regulation, economies of scale, etc…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sz="1400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800" dirty="0" smtClean="0"/>
              <a:t>Non-price competition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400" dirty="0" smtClean="0"/>
              <a:t>Advertisement, promotions, brand management, etc…</a:t>
            </a:r>
          </a:p>
        </p:txBody>
      </p:sp>
      <p:pic>
        <p:nvPicPr>
          <p:cNvPr id="51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1345707"/>
            <a:ext cx="202565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8669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Statue of Liberty</a:t>
            </a:r>
          </a:p>
        </p:txBody>
      </p:sp>
      <p:pic>
        <p:nvPicPr>
          <p:cNvPr id="6147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5" y="4445773"/>
            <a:ext cx="13684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8460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creates monopolies?</a:t>
            </a:r>
          </a:p>
        </p:txBody>
      </p:sp>
      <p:sp>
        <p:nvSpPr>
          <p:cNvPr id="717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71152" y="1543694"/>
            <a:ext cx="7010400" cy="5005387"/>
          </a:xfrm>
        </p:spPr>
        <p:txBody>
          <a:bodyPr>
            <a:normAutofit/>
          </a:bodyPr>
          <a:lstStyle/>
          <a:p>
            <a:pPr marL="495300" indent="-495300" eaLnBrk="1" hangingPunct="1"/>
            <a:r>
              <a:rPr lang="en-US" sz="2800" dirty="0" smtClean="0"/>
              <a:t>Legal restrictions (e.g. patents)</a:t>
            </a:r>
          </a:p>
          <a:p>
            <a:pPr marL="911225" lvl="1" indent="-454025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495300" indent="-495300" eaLnBrk="1" hangingPunct="1"/>
            <a:r>
              <a:rPr lang="en-US" sz="2800" dirty="0" smtClean="0"/>
              <a:t>Economies of scale</a:t>
            </a:r>
          </a:p>
          <a:p>
            <a:pPr marL="495300" indent="-495300" eaLnBrk="1" hangingPunct="1"/>
            <a:endParaRPr lang="en-US" sz="2800" dirty="0" smtClean="0"/>
          </a:p>
          <a:p>
            <a:pPr marL="495300" indent="-495300" eaLnBrk="1" hangingPunct="1"/>
            <a:r>
              <a:rPr lang="en-US" sz="2800" dirty="0" smtClean="0"/>
              <a:t>Control of essential resources</a:t>
            </a:r>
          </a:p>
          <a:p>
            <a:pPr marL="495300" indent="-495300" eaLnBrk="1" hangingPunct="1"/>
            <a:endParaRPr lang="en-US" sz="2800" dirty="0" smtClean="0"/>
          </a:p>
          <a:p>
            <a:pPr marL="495300" indent="-495300" eaLnBrk="1" hangingPunct="1"/>
            <a:r>
              <a:rPr lang="en-US" sz="2800" dirty="0" smtClean="0"/>
              <a:t>Technical superiority </a:t>
            </a:r>
          </a:p>
          <a:p>
            <a:pPr marL="495300" indent="-495300" eaLnBrk="1" hangingPunct="1">
              <a:buFontTx/>
              <a:buNone/>
            </a:pPr>
            <a:r>
              <a:rPr lang="en-US" sz="1600" dirty="0" smtClean="0"/>
              <a:t>            </a:t>
            </a:r>
          </a:p>
          <a:p>
            <a:pPr marL="495300" indent="-495300" eaLnBrk="1" hangingPunct="1"/>
            <a:r>
              <a:rPr lang="en-US" sz="2800" dirty="0" smtClean="0"/>
              <a:t>Deliberately created barriers</a:t>
            </a:r>
          </a:p>
        </p:txBody>
      </p:sp>
    </p:spTree>
    <p:extLst>
      <p:ext uri="{BB962C8B-B14F-4D97-AF65-F5344CB8AC3E}">
        <p14:creationId xmlns:p14="http://schemas.microsoft.com/office/powerpoint/2010/main" val="4640197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Legal Restrictions</a:t>
            </a:r>
          </a:p>
        </p:txBody>
      </p:sp>
      <p:sp>
        <p:nvSpPr>
          <p:cNvPr id="819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71151" y="1518981"/>
            <a:ext cx="6858000" cy="4572000"/>
          </a:xfrm>
        </p:spPr>
        <p:txBody>
          <a:bodyPr>
            <a:noAutofit/>
          </a:bodyPr>
          <a:lstStyle/>
          <a:p>
            <a:pPr marL="457200" indent="-457200" eaLnBrk="1" hangingPunct="1"/>
            <a:r>
              <a:rPr lang="en-US" sz="2400" b="1" dirty="0" smtClean="0"/>
              <a:t>Patents </a:t>
            </a:r>
            <a:r>
              <a:rPr lang="en-US" sz="2200" dirty="0" smtClean="0"/>
              <a:t>– awards the </a:t>
            </a:r>
            <a:r>
              <a:rPr lang="en-US" sz="2200" dirty="0" smtClean="0"/>
              <a:t>inventor </a:t>
            </a:r>
            <a:r>
              <a:rPr lang="en-US" sz="2200" dirty="0" smtClean="0"/>
              <a:t>the exclusive right </a:t>
            </a:r>
            <a:r>
              <a:rPr lang="en-US" sz="2200" dirty="0" smtClean="0"/>
              <a:t>to decide who produces </a:t>
            </a:r>
            <a:r>
              <a:rPr lang="en-US" sz="2200" dirty="0" smtClean="0"/>
              <a:t>the good </a:t>
            </a:r>
            <a:r>
              <a:rPr lang="en-US" sz="2200" dirty="0" smtClean="0"/>
              <a:t>for 20 years.</a:t>
            </a:r>
          </a:p>
          <a:p>
            <a:pPr marL="857250" lvl="1" indent="-457200"/>
            <a:r>
              <a:rPr lang="en-US" sz="1800" dirty="0" smtClean="0"/>
              <a:t>Michael </a:t>
            </a:r>
            <a:r>
              <a:rPr lang="en-US" sz="1800" dirty="0" smtClean="0"/>
              <a:t>Jackson’s patent [</a:t>
            </a:r>
            <a:r>
              <a:rPr lang="en-US" sz="1800" dirty="0" smtClean="0">
                <a:hlinkClick r:id="rId3"/>
              </a:rPr>
              <a:t>watch here</a:t>
            </a:r>
            <a:r>
              <a:rPr lang="en-US" sz="1800" dirty="0" smtClean="0"/>
              <a:t>]</a:t>
            </a:r>
          </a:p>
          <a:p>
            <a:pPr marL="857250" lvl="1" indent="-457200"/>
            <a:r>
              <a:rPr lang="en-US" sz="1800" dirty="0" smtClean="0"/>
              <a:t>Benefits / Costs</a:t>
            </a:r>
          </a:p>
          <a:p>
            <a:pPr marL="400050" lvl="1" indent="0">
              <a:buNone/>
            </a:pPr>
            <a:endParaRPr lang="en-US" sz="1800" dirty="0" smtClean="0"/>
          </a:p>
          <a:p>
            <a:pPr marL="457200" indent="-457200" eaLnBrk="1" hangingPunct="1"/>
            <a:r>
              <a:rPr lang="en-US" sz="2400" b="1" dirty="0" smtClean="0"/>
              <a:t>Trademarks</a:t>
            </a:r>
          </a:p>
          <a:p>
            <a:pPr marL="457200" indent="-457200" eaLnBrk="1" hangingPunct="1"/>
            <a:endParaRPr lang="en-US" sz="2400" b="1" dirty="0" smtClean="0"/>
          </a:p>
          <a:p>
            <a:pPr marL="457200" indent="-457200" eaLnBrk="1" hangingPunct="1"/>
            <a:r>
              <a:rPr lang="en-US" sz="2400" b="1" dirty="0" smtClean="0"/>
              <a:t>Patent Trolls</a:t>
            </a:r>
          </a:p>
          <a:p>
            <a:pPr marL="857250" lvl="1" indent="-457200"/>
            <a:r>
              <a:rPr lang="en-US" sz="1800" dirty="0"/>
              <a:t>20% of our genes are now patented [</a:t>
            </a:r>
            <a:r>
              <a:rPr lang="en-US" sz="1800" dirty="0">
                <a:hlinkClick r:id="rId4"/>
              </a:rPr>
              <a:t>read here</a:t>
            </a:r>
            <a:r>
              <a:rPr lang="en-US" sz="1800" dirty="0"/>
              <a:t>]</a:t>
            </a:r>
            <a:endParaRPr lang="en-US" sz="1800" dirty="0">
              <a:sym typeface="Wingdings" pitchFamily="2" charset="2"/>
            </a:endParaRPr>
          </a:p>
          <a:p>
            <a:pPr marL="857250" lvl="1" indent="-457200">
              <a:buFontTx/>
              <a:buNone/>
            </a:pPr>
            <a:r>
              <a:rPr lang="en-US" sz="1800" dirty="0">
                <a:sym typeface="Wingdings" pitchFamily="2" charset="2"/>
              </a:rPr>
              <a:t>      (ACLU sues over patents on breast cancer genes)</a:t>
            </a:r>
          </a:p>
          <a:p>
            <a:pPr marL="457200" indent="-457200" eaLnBrk="1" hangingPunct="1"/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9172872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7398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Economies of Scale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713" y="1588651"/>
            <a:ext cx="5225406" cy="4751411"/>
            <a:chOff x="1941513" y="1149350"/>
            <a:chExt cx="5792787" cy="5267325"/>
          </a:xfrm>
        </p:grpSpPr>
        <p:sp>
          <p:nvSpPr>
            <p:cNvPr id="9219" name="Freeform 6"/>
            <p:cNvSpPr>
              <a:spLocks/>
            </p:cNvSpPr>
            <p:nvPr/>
          </p:nvSpPr>
          <p:spPr bwMode="auto">
            <a:xfrm>
              <a:off x="2552700" y="1447800"/>
              <a:ext cx="5156200" cy="4352925"/>
            </a:xfrm>
            <a:custGeom>
              <a:avLst/>
              <a:gdLst>
                <a:gd name="T0" fmla="*/ 2147483647 w 16240"/>
                <a:gd name="T1" fmla="*/ 2147483647 h 13711"/>
                <a:gd name="T2" fmla="*/ 0 w 16240"/>
                <a:gd name="T3" fmla="*/ 2147483647 h 13711"/>
                <a:gd name="T4" fmla="*/ 0 w 16240"/>
                <a:gd name="T5" fmla="*/ 0 h 13711"/>
                <a:gd name="T6" fmla="*/ 2147483647 w 16240"/>
                <a:gd name="T7" fmla="*/ 415966772 h 13711"/>
                <a:gd name="T8" fmla="*/ 2147483647 w 16240"/>
                <a:gd name="T9" fmla="*/ 2147483647 h 137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40"/>
                <a:gd name="T16" fmla="*/ 0 h 13711"/>
                <a:gd name="T17" fmla="*/ 16240 w 16240"/>
                <a:gd name="T18" fmla="*/ 13711 h 137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40" h="13711">
                  <a:moveTo>
                    <a:pt x="16240" y="13711"/>
                  </a:moveTo>
                  <a:lnTo>
                    <a:pt x="0" y="13711"/>
                  </a:lnTo>
                  <a:lnTo>
                    <a:pt x="0" y="0"/>
                  </a:lnTo>
                  <a:lnTo>
                    <a:pt x="16240" y="13"/>
                  </a:lnTo>
                  <a:lnTo>
                    <a:pt x="16240" y="137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" name="Rectangle 8"/>
            <p:cNvSpPr>
              <a:spLocks noChangeArrowheads="1"/>
            </p:cNvSpPr>
            <p:nvPr/>
          </p:nvSpPr>
          <p:spPr bwMode="auto">
            <a:xfrm>
              <a:off x="4457700" y="6172200"/>
              <a:ext cx="1876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b="1">
                  <a:solidFill>
                    <a:srgbClr val="1F1A17"/>
                  </a:solidFill>
                </a:rPr>
                <a:t>Quantity per period</a:t>
              </a:r>
              <a:endParaRPr lang="en-US" b="1" i="1">
                <a:latin typeface="Times New Roman" pitchFamily="18" charset="0"/>
              </a:endParaRPr>
            </a:p>
          </p:txBody>
        </p:sp>
        <p:sp>
          <p:nvSpPr>
            <p:cNvPr id="9221" name="Rectangle 9"/>
            <p:cNvSpPr>
              <a:spLocks noChangeArrowheads="1"/>
            </p:cNvSpPr>
            <p:nvPr/>
          </p:nvSpPr>
          <p:spPr bwMode="auto">
            <a:xfrm>
              <a:off x="6437313" y="5018088"/>
              <a:ext cx="124142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b="1"/>
                <a:t>Long-run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b="1"/>
                <a:t>average cost</a:t>
              </a:r>
              <a:endParaRPr lang="en-US" b="1" i="1">
                <a:latin typeface="Times New Roman" pitchFamily="18" charset="0"/>
              </a:endParaRPr>
            </a:p>
          </p:txBody>
        </p:sp>
        <p:sp>
          <p:nvSpPr>
            <p:cNvPr id="9222" name="Freeform 10"/>
            <p:cNvSpPr>
              <a:spLocks/>
            </p:cNvSpPr>
            <p:nvPr/>
          </p:nvSpPr>
          <p:spPr bwMode="auto">
            <a:xfrm>
              <a:off x="2781300" y="1752600"/>
              <a:ext cx="3640138" cy="3402013"/>
            </a:xfrm>
            <a:custGeom>
              <a:avLst/>
              <a:gdLst>
                <a:gd name="T0" fmla="*/ 2147483647 w 11463"/>
                <a:gd name="T1" fmla="*/ 2147483647 h 10718"/>
                <a:gd name="T2" fmla="*/ 2147483647 w 11463"/>
                <a:gd name="T3" fmla="*/ 2147483647 h 10718"/>
                <a:gd name="T4" fmla="*/ 2147483647 w 11463"/>
                <a:gd name="T5" fmla="*/ 2147483647 h 10718"/>
                <a:gd name="T6" fmla="*/ 2147483647 w 11463"/>
                <a:gd name="T7" fmla="*/ 2147483647 h 10718"/>
                <a:gd name="T8" fmla="*/ 2147483647 w 11463"/>
                <a:gd name="T9" fmla="*/ 2147483647 h 10718"/>
                <a:gd name="T10" fmla="*/ 2147483647 w 11463"/>
                <a:gd name="T11" fmla="*/ 2147483647 h 10718"/>
                <a:gd name="T12" fmla="*/ 2147483647 w 11463"/>
                <a:gd name="T13" fmla="*/ 2147483647 h 10718"/>
                <a:gd name="T14" fmla="*/ 2147483647 w 11463"/>
                <a:gd name="T15" fmla="*/ 2147483647 h 10718"/>
                <a:gd name="T16" fmla="*/ 2147483647 w 11463"/>
                <a:gd name="T17" fmla="*/ 2147483647 h 10718"/>
                <a:gd name="T18" fmla="*/ 2147483647 w 11463"/>
                <a:gd name="T19" fmla="*/ 2147483647 h 10718"/>
                <a:gd name="T20" fmla="*/ 2147483647 w 11463"/>
                <a:gd name="T21" fmla="*/ 2147483647 h 10718"/>
                <a:gd name="T22" fmla="*/ 2147483647 w 11463"/>
                <a:gd name="T23" fmla="*/ 2147483647 h 10718"/>
                <a:gd name="T24" fmla="*/ 2147483647 w 11463"/>
                <a:gd name="T25" fmla="*/ 2147483647 h 10718"/>
                <a:gd name="T26" fmla="*/ 2147483647 w 11463"/>
                <a:gd name="T27" fmla="*/ 2147483647 h 10718"/>
                <a:gd name="T28" fmla="*/ 2147483647 w 11463"/>
                <a:gd name="T29" fmla="*/ 2147483647 h 10718"/>
                <a:gd name="T30" fmla="*/ 2147483647 w 11463"/>
                <a:gd name="T31" fmla="*/ 2147483647 h 10718"/>
                <a:gd name="T32" fmla="*/ 2147483647 w 11463"/>
                <a:gd name="T33" fmla="*/ 2147483647 h 10718"/>
                <a:gd name="T34" fmla="*/ 2147483647 w 11463"/>
                <a:gd name="T35" fmla="*/ 2147483647 h 10718"/>
                <a:gd name="T36" fmla="*/ 2147483647 w 11463"/>
                <a:gd name="T37" fmla="*/ 2147483647 h 10718"/>
                <a:gd name="T38" fmla="*/ 2147483647 w 11463"/>
                <a:gd name="T39" fmla="*/ 2147483647 h 10718"/>
                <a:gd name="T40" fmla="*/ 2147483647 w 11463"/>
                <a:gd name="T41" fmla="*/ 2147483647 h 10718"/>
                <a:gd name="T42" fmla="*/ 2147483647 w 11463"/>
                <a:gd name="T43" fmla="*/ 2147483647 h 10718"/>
                <a:gd name="T44" fmla="*/ 2147483647 w 11463"/>
                <a:gd name="T45" fmla="*/ 2147483647 h 10718"/>
                <a:gd name="T46" fmla="*/ 2147483647 w 11463"/>
                <a:gd name="T47" fmla="*/ 2147483647 h 10718"/>
                <a:gd name="T48" fmla="*/ 2147483647 w 11463"/>
                <a:gd name="T49" fmla="*/ 2147483647 h 10718"/>
                <a:gd name="T50" fmla="*/ 0 w 11463"/>
                <a:gd name="T51" fmla="*/ 1375134544 h 10718"/>
                <a:gd name="T52" fmla="*/ 2147483647 w 11463"/>
                <a:gd name="T53" fmla="*/ 2147483647 h 10718"/>
                <a:gd name="T54" fmla="*/ 2147483647 w 11463"/>
                <a:gd name="T55" fmla="*/ 2147483647 h 10718"/>
                <a:gd name="T56" fmla="*/ 2147483647 w 11463"/>
                <a:gd name="T57" fmla="*/ 2147483647 h 10718"/>
                <a:gd name="T58" fmla="*/ 2147483647 w 11463"/>
                <a:gd name="T59" fmla="*/ 2147483647 h 10718"/>
                <a:gd name="T60" fmla="*/ 2147483647 w 11463"/>
                <a:gd name="T61" fmla="*/ 2147483647 h 10718"/>
                <a:gd name="T62" fmla="*/ 2147483647 w 11463"/>
                <a:gd name="T63" fmla="*/ 2147483647 h 10718"/>
                <a:gd name="T64" fmla="*/ 2147483647 w 11463"/>
                <a:gd name="T65" fmla="*/ 2147483647 h 10718"/>
                <a:gd name="T66" fmla="*/ 2147483647 w 11463"/>
                <a:gd name="T67" fmla="*/ 2147483647 h 10718"/>
                <a:gd name="T68" fmla="*/ 2147483647 w 11463"/>
                <a:gd name="T69" fmla="*/ 2147483647 h 10718"/>
                <a:gd name="T70" fmla="*/ 2147483647 w 11463"/>
                <a:gd name="T71" fmla="*/ 2147483647 h 10718"/>
                <a:gd name="T72" fmla="*/ 2147483647 w 11463"/>
                <a:gd name="T73" fmla="*/ 2147483647 h 10718"/>
                <a:gd name="T74" fmla="*/ 2147483647 w 11463"/>
                <a:gd name="T75" fmla="*/ 2147483647 h 10718"/>
                <a:gd name="T76" fmla="*/ 2147483647 w 11463"/>
                <a:gd name="T77" fmla="*/ 2147483647 h 10718"/>
                <a:gd name="T78" fmla="*/ 2147483647 w 11463"/>
                <a:gd name="T79" fmla="*/ 2147483647 h 10718"/>
                <a:gd name="T80" fmla="*/ 2147483647 w 11463"/>
                <a:gd name="T81" fmla="*/ 2147483647 h 10718"/>
                <a:gd name="T82" fmla="*/ 2147483647 w 11463"/>
                <a:gd name="T83" fmla="*/ 2147483647 h 10718"/>
                <a:gd name="T84" fmla="*/ 2147483647 w 11463"/>
                <a:gd name="T85" fmla="*/ 2147483647 h 10718"/>
                <a:gd name="T86" fmla="*/ 2147483647 w 11463"/>
                <a:gd name="T87" fmla="*/ 2147483647 h 10718"/>
                <a:gd name="T88" fmla="*/ 2147483647 w 11463"/>
                <a:gd name="T89" fmla="*/ 2147483647 h 10718"/>
                <a:gd name="T90" fmla="*/ 2147483647 w 11463"/>
                <a:gd name="T91" fmla="*/ 2147483647 h 10718"/>
                <a:gd name="T92" fmla="*/ 2147483647 w 11463"/>
                <a:gd name="T93" fmla="*/ 2147483647 h 10718"/>
                <a:gd name="T94" fmla="*/ 2147483647 w 11463"/>
                <a:gd name="T95" fmla="*/ 2147483647 h 10718"/>
                <a:gd name="T96" fmla="*/ 2147483647 w 11463"/>
                <a:gd name="T97" fmla="*/ 2147483647 h 10718"/>
                <a:gd name="T98" fmla="*/ 2147483647 w 11463"/>
                <a:gd name="T99" fmla="*/ 2147483647 h 10718"/>
                <a:gd name="T100" fmla="*/ 2147483647 w 11463"/>
                <a:gd name="T101" fmla="*/ 2147483647 h 107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463"/>
                <a:gd name="T154" fmla="*/ 0 h 10718"/>
                <a:gd name="T155" fmla="*/ 11463 w 11463"/>
                <a:gd name="T156" fmla="*/ 10718 h 107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463" h="10718">
                  <a:moveTo>
                    <a:pt x="11463" y="10598"/>
                  </a:moveTo>
                  <a:lnTo>
                    <a:pt x="11258" y="10519"/>
                  </a:lnTo>
                  <a:lnTo>
                    <a:pt x="11056" y="10437"/>
                  </a:lnTo>
                  <a:lnTo>
                    <a:pt x="10856" y="10355"/>
                  </a:lnTo>
                  <a:lnTo>
                    <a:pt x="10659" y="10271"/>
                  </a:lnTo>
                  <a:lnTo>
                    <a:pt x="10463" y="10185"/>
                  </a:lnTo>
                  <a:lnTo>
                    <a:pt x="10271" y="10099"/>
                  </a:lnTo>
                  <a:lnTo>
                    <a:pt x="10079" y="10011"/>
                  </a:lnTo>
                  <a:lnTo>
                    <a:pt x="9891" y="9922"/>
                  </a:lnTo>
                  <a:lnTo>
                    <a:pt x="9705" y="9832"/>
                  </a:lnTo>
                  <a:lnTo>
                    <a:pt x="9520" y="9740"/>
                  </a:lnTo>
                  <a:lnTo>
                    <a:pt x="9337" y="9648"/>
                  </a:lnTo>
                  <a:lnTo>
                    <a:pt x="9157" y="9554"/>
                  </a:lnTo>
                  <a:lnTo>
                    <a:pt x="8979" y="9459"/>
                  </a:lnTo>
                  <a:lnTo>
                    <a:pt x="8804" y="9365"/>
                  </a:lnTo>
                  <a:lnTo>
                    <a:pt x="8630" y="9269"/>
                  </a:lnTo>
                  <a:lnTo>
                    <a:pt x="8458" y="9170"/>
                  </a:lnTo>
                  <a:lnTo>
                    <a:pt x="8290" y="9073"/>
                  </a:lnTo>
                  <a:lnTo>
                    <a:pt x="8122" y="8974"/>
                  </a:lnTo>
                  <a:lnTo>
                    <a:pt x="7957" y="8873"/>
                  </a:lnTo>
                  <a:lnTo>
                    <a:pt x="7793" y="8772"/>
                  </a:lnTo>
                  <a:lnTo>
                    <a:pt x="7633" y="8672"/>
                  </a:lnTo>
                  <a:lnTo>
                    <a:pt x="7473" y="8569"/>
                  </a:lnTo>
                  <a:lnTo>
                    <a:pt x="7316" y="8466"/>
                  </a:lnTo>
                  <a:lnTo>
                    <a:pt x="7161" y="8363"/>
                  </a:lnTo>
                  <a:lnTo>
                    <a:pt x="7008" y="8258"/>
                  </a:lnTo>
                  <a:lnTo>
                    <a:pt x="6856" y="8153"/>
                  </a:lnTo>
                  <a:lnTo>
                    <a:pt x="6707" y="8048"/>
                  </a:lnTo>
                  <a:lnTo>
                    <a:pt x="6561" y="7942"/>
                  </a:lnTo>
                  <a:lnTo>
                    <a:pt x="6416" y="7836"/>
                  </a:lnTo>
                  <a:lnTo>
                    <a:pt x="6273" y="7728"/>
                  </a:lnTo>
                  <a:lnTo>
                    <a:pt x="6131" y="7620"/>
                  </a:lnTo>
                  <a:lnTo>
                    <a:pt x="5992" y="7513"/>
                  </a:lnTo>
                  <a:lnTo>
                    <a:pt x="5855" y="7405"/>
                  </a:lnTo>
                  <a:lnTo>
                    <a:pt x="5720" y="7296"/>
                  </a:lnTo>
                  <a:lnTo>
                    <a:pt x="5586" y="7187"/>
                  </a:lnTo>
                  <a:lnTo>
                    <a:pt x="5455" y="7078"/>
                  </a:lnTo>
                  <a:lnTo>
                    <a:pt x="5325" y="6968"/>
                  </a:lnTo>
                  <a:lnTo>
                    <a:pt x="5198" y="6858"/>
                  </a:lnTo>
                  <a:lnTo>
                    <a:pt x="5072" y="6748"/>
                  </a:lnTo>
                  <a:lnTo>
                    <a:pt x="4947" y="6638"/>
                  </a:lnTo>
                  <a:lnTo>
                    <a:pt x="4826" y="6528"/>
                  </a:lnTo>
                  <a:lnTo>
                    <a:pt x="4705" y="6418"/>
                  </a:lnTo>
                  <a:lnTo>
                    <a:pt x="4587" y="6308"/>
                  </a:lnTo>
                  <a:lnTo>
                    <a:pt x="4470" y="6197"/>
                  </a:lnTo>
                  <a:lnTo>
                    <a:pt x="4355" y="6087"/>
                  </a:lnTo>
                  <a:lnTo>
                    <a:pt x="4243" y="5976"/>
                  </a:lnTo>
                  <a:lnTo>
                    <a:pt x="4131" y="5866"/>
                  </a:lnTo>
                  <a:lnTo>
                    <a:pt x="4021" y="5756"/>
                  </a:lnTo>
                  <a:lnTo>
                    <a:pt x="3913" y="5646"/>
                  </a:lnTo>
                  <a:lnTo>
                    <a:pt x="3807" y="5534"/>
                  </a:lnTo>
                  <a:lnTo>
                    <a:pt x="3703" y="5426"/>
                  </a:lnTo>
                  <a:lnTo>
                    <a:pt x="3600" y="5316"/>
                  </a:lnTo>
                  <a:lnTo>
                    <a:pt x="3500" y="5205"/>
                  </a:lnTo>
                  <a:lnTo>
                    <a:pt x="3402" y="5097"/>
                  </a:lnTo>
                  <a:lnTo>
                    <a:pt x="3304" y="4988"/>
                  </a:lnTo>
                  <a:lnTo>
                    <a:pt x="3208" y="4879"/>
                  </a:lnTo>
                  <a:lnTo>
                    <a:pt x="3114" y="4771"/>
                  </a:lnTo>
                  <a:lnTo>
                    <a:pt x="3022" y="4663"/>
                  </a:lnTo>
                  <a:lnTo>
                    <a:pt x="2932" y="4556"/>
                  </a:lnTo>
                  <a:lnTo>
                    <a:pt x="2843" y="4449"/>
                  </a:lnTo>
                  <a:lnTo>
                    <a:pt x="2755" y="4343"/>
                  </a:lnTo>
                  <a:lnTo>
                    <a:pt x="2670" y="4237"/>
                  </a:lnTo>
                  <a:lnTo>
                    <a:pt x="2585" y="4131"/>
                  </a:lnTo>
                  <a:lnTo>
                    <a:pt x="2503" y="4027"/>
                  </a:lnTo>
                  <a:lnTo>
                    <a:pt x="2422" y="3923"/>
                  </a:lnTo>
                  <a:lnTo>
                    <a:pt x="2343" y="3819"/>
                  </a:lnTo>
                  <a:lnTo>
                    <a:pt x="2265" y="3716"/>
                  </a:lnTo>
                  <a:lnTo>
                    <a:pt x="2189" y="3615"/>
                  </a:lnTo>
                  <a:lnTo>
                    <a:pt x="2115" y="3513"/>
                  </a:lnTo>
                  <a:lnTo>
                    <a:pt x="2042" y="3412"/>
                  </a:lnTo>
                  <a:lnTo>
                    <a:pt x="1971" y="3313"/>
                  </a:lnTo>
                  <a:lnTo>
                    <a:pt x="1900" y="3214"/>
                  </a:lnTo>
                  <a:lnTo>
                    <a:pt x="1832" y="3116"/>
                  </a:lnTo>
                  <a:lnTo>
                    <a:pt x="1765" y="3019"/>
                  </a:lnTo>
                  <a:lnTo>
                    <a:pt x="1700" y="2923"/>
                  </a:lnTo>
                  <a:lnTo>
                    <a:pt x="1637" y="2828"/>
                  </a:lnTo>
                  <a:lnTo>
                    <a:pt x="1575" y="2733"/>
                  </a:lnTo>
                  <a:lnTo>
                    <a:pt x="1513" y="2641"/>
                  </a:lnTo>
                  <a:lnTo>
                    <a:pt x="1453" y="2548"/>
                  </a:lnTo>
                  <a:lnTo>
                    <a:pt x="1396" y="2457"/>
                  </a:lnTo>
                  <a:lnTo>
                    <a:pt x="1339" y="2367"/>
                  </a:lnTo>
                  <a:lnTo>
                    <a:pt x="1285" y="2279"/>
                  </a:lnTo>
                  <a:lnTo>
                    <a:pt x="1230" y="2191"/>
                  </a:lnTo>
                  <a:lnTo>
                    <a:pt x="1178" y="2105"/>
                  </a:lnTo>
                  <a:lnTo>
                    <a:pt x="1078" y="1936"/>
                  </a:lnTo>
                  <a:lnTo>
                    <a:pt x="983" y="1772"/>
                  </a:lnTo>
                  <a:lnTo>
                    <a:pt x="893" y="1614"/>
                  </a:lnTo>
                  <a:lnTo>
                    <a:pt x="810" y="1462"/>
                  </a:lnTo>
                  <a:lnTo>
                    <a:pt x="730" y="1316"/>
                  </a:lnTo>
                  <a:lnTo>
                    <a:pt x="658" y="1176"/>
                  </a:lnTo>
                  <a:lnTo>
                    <a:pt x="588" y="1043"/>
                  </a:lnTo>
                  <a:lnTo>
                    <a:pt x="525" y="916"/>
                  </a:lnTo>
                  <a:lnTo>
                    <a:pt x="467" y="797"/>
                  </a:lnTo>
                  <a:lnTo>
                    <a:pt x="413" y="685"/>
                  </a:lnTo>
                  <a:lnTo>
                    <a:pt x="364" y="579"/>
                  </a:lnTo>
                  <a:lnTo>
                    <a:pt x="320" y="483"/>
                  </a:lnTo>
                  <a:lnTo>
                    <a:pt x="280" y="394"/>
                  </a:lnTo>
                  <a:lnTo>
                    <a:pt x="245" y="314"/>
                  </a:lnTo>
                  <a:lnTo>
                    <a:pt x="189" y="179"/>
                  </a:lnTo>
                  <a:lnTo>
                    <a:pt x="149" y="79"/>
                  </a:lnTo>
                  <a:lnTo>
                    <a:pt x="125" y="20"/>
                  </a:lnTo>
                  <a:lnTo>
                    <a:pt x="118" y="0"/>
                  </a:lnTo>
                  <a:lnTo>
                    <a:pt x="0" y="43"/>
                  </a:lnTo>
                  <a:lnTo>
                    <a:pt x="8" y="65"/>
                  </a:lnTo>
                  <a:lnTo>
                    <a:pt x="32" y="127"/>
                  </a:lnTo>
                  <a:lnTo>
                    <a:pt x="72" y="228"/>
                  </a:lnTo>
                  <a:lnTo>
                    <a:pt x="130" y="365"/>
                  </a:lnTo>
                  <a:lnTo>
                    <a:pt x="165" y="446"/>
                  </a:lnTo>
                  <a:lnTo>
                    <a:pt x="205" y="536"/>
                  </a:lnTo>
                  <a:lnTo>
                    <a:pt x="250" y="634"/>
                  </a:lnTo>
                  <a:lnTo>
                    <a:pt x="299" y="740"/>
                  </a:lnTo>
                  <a:lnTo>
                    <a:pt x="354" y="853"/>
                  </a:lnTo>
                  <a:lnTo>
                    <a:pt x="413" y="974"/>
                  </a:lnTo>
                  <a:lnTo>
                    <a:pt x="476" y="1101"/>
                  </a:lnTo>
                  <a:lnTo>
                    <a:pt x="545" y="1236"/>
                  </a:lnTo>
                  <a:lnTo>
                    <a:pt x="619" y="1376"/>
                  </a:lnTo>
                  <a:lnTo>
                    <a:pt x="699" y="1524"/>
                  </a:lnTo>
                  <a:lnTo>
                    <a:pt x="783" y="1677"/>
                  </a:lnTo>
                  <a:lnTo>
                    <a:pt x="874" y="1836"/>
                  </a:lnTo>
                  <a:lnTo>
                    <a:pt x="969" y="2002"/>
                  </a:lnTo>
                  <a:lnTo>
                    <a:pt x="1071" y="2171"/>
                  </a:lnTo>
                  <a:lnTo>
                    <a:pt x="1123" y="2258"/>
                  </a:lnTo>
                  <a:lnTo>
                    <a:pt x="1177" y="2346"/>
                  </a:lnTo>
                  <a:lnTo>
                    <a:pt x="1233" y="2436"/>
                  </a:lnTo>
                  <a:lnTo>
                    <a:pt x="1289" y="2526"/>
                  </a:lnTo>
                  <a:lnTo>
                    <a:pt x="1348" y="2617"/>
                  </a:lnTo>
                  <a:lnTo>
                    <a:pt x="1408" y="2711"/>
                  </a:lnTo>
                  <a:lnTo>
                    <a:pt x="1469" y="2805"/>
                  </a:lnTo>
                  <a:lnTo>
                    <a:pt x="1532" y="2899"/>
                  </a:lnTo>
                  <a:lnTo>
                    <a:pt x="1597" y="2995"/>
                  </a:lnTo>
                  <a:lnTo>
                    <a:pt x="1662" y="3091"/>
                  </a:lnTo>
                  <a:lnTo>
                    <a:pt x="1729" y="3190"/>
                  </a:lnTo>
                  <a:lnTo>
                    <a:pt x="1798" y="3288"/>
                  </a:lnTo>
                  <a:lnTo>
                    <a:pt x="1868" y="3388"/>
                  </a:lnTo>
                  <a:lnTo>
                    <a:pt x="1941" y="3488"/>
                  </a:lnTo>
                  <a:lnTo>
                    <a:pt x="2013" y="3589"/>
                  </a:lnTo>
                  <a:lnTo>
                    <a:pt x="2089" y="3691"/>
                  </a:lnTo>
                  <a:lnTo>
                    <a:pt x="2165" y="3794"/>
                  </a:lnTo>
                  <a:lnTo>
                    <a:pt x="2243" y="3897"/>
                  </a:lnTo>
                  <a:lnTo>
                    <a:pt x="2323" y="4001"/>
                  </a:lnTo>
                  <a:lnTo>
                    <a:pt x="2404" y="4106"/>
                  </a:lnTo>
                  <a:lnTo>
                    <a:pt x="2487" y="4212"/>
                  </a:lnTo>
                  <a:lnTo>
                    <a:pt x="2571" y="4317"/>
                  </a:lnTo>
                  <a:lnTo>
                    <a:pt x="2658" y="4425"/>
                  </a:lnTo>
                  <a:lnTo>
                    <a:pt x="2746" y="4531"/>
                  </a:lnTo>
                  <a:lnTo>
                    <a:pt x="2835" y="4639"/>
                  </a:lnTo>
                  <a:lnTo>
                    <a:pt x="2927" y="4747"/>
                  </a:lnTo>
                  <a:lnTo>
                    <a:pt x="3020" y="4855"/>
                  </a:lnTo>
                  <a:lnTo>
                    <a:pt x="3114" y="4964"/>
                  </a:lnTo>
                  <a:lnTo>
                    <a:pt x="3210" y="5073"/>
                  </a:lnTo>
                  <a:lnTo>
                    <a:pt x="3308" y="5183"/>
                  </a:lnTo>
                  <a:lnTo>
                    <a:pt x="3408" y="5292"/>
                  </a:lnTo>
                  <a:lnTo>
                    <a:pt x="3509" y="5403"/>
                  </a:lnTo>
                  <a:lnTo>
                    <a:pt x="3612" y="5513"/>
                  </a:lnTo>
                  <a:lnTo>
                    <a:pt x="3717" y="5625"/>
                  </a:lnTo>
                  <a:lnTo>
                    <a:pt x="3823" y="5735"/>
                  </a:lnTo>
                  <a:lnTo>
                    <a:pt x="3932" y="5846"/>
                  </a:lnTo>
                  <a:lnTo>
                    <a:pt x="4043" y="5957"/>
                  </a:lnTo>
                  <a:lnTo>
                    <a:pt x="4154" y="6068"/>
                  </a:lnTo>
                  <a:lnTo>
                    <a:pt x="4268" y="6178"/>
                  </a:lnTo>
                  <a:lnTo>
                    <a:pt x="4384" y="6291"/>
                  </a:lnTo>
                  <a:lnTo>
                    <a:pt x="4501" y="6402"/>
                  </a:lnTo>
                  <a:lnTo>
                    <a:pt x="4620" y="6513"/>
                  </a:lnTo>
                  <a:lnTo>
                    <a:pt x="4742" y="6623"/>
                  </a:lnTo>
                  <a:lnTo>
                    <a:pt x="4864" y="6734"/>
                  </a:lnTo>
                  <a:lnTo>
                    <a:pt x="4989" y="6846"/>
                  </a:lnTo>
                  <a:lnTo>
                    <a:pt x="5116" y="6956"/>
                  </a:lnTo>
                  <a:lnTo>
                    <a:pt x="5244" y="7067"/>
                  </a:lnTo>
                  <a:lnTo>
                    <a:pt x="5375" y="7177"/>
                  </a:lnTo>
                  <a:lnTo>
                    <a:pt x="5507" y="7287"/>
                  </a:lnTo>
                  <a:lnTo>
                    <a:pt x="5641" y="7396"/>
                  </a:lnTo>
                  <a:lnTo>
                    <a:pt x="5778" y="7506"/>
                  </a:lnTo>
                  <a:lnTo>
                    <a:pt x="5915" y="7615"/>
                  </a:lnTo>
                  <a:lnTo>
                    <a:pt x="6056" y="7723"/>
                  </a:lnTo>
                  <a:lnTo>
                    <a:pt x="6198" y="7831"/>
                  </a:lnTo>
                  <a:lnTo>
                    <a:pt x="6341" y="7939"/>
                  </a:lnTo>
                  <a:lnTo>
                    <a:pt x="6487" y="8045"/>
                  </a:lnTo>
                  <a:lnTo>
                    <a:pt x="6636" y="8153"/>
                  </a:lnTo>
                  <a:lnTo>
                    <a:pt x="6785" y="8258"/>
                  </a:lnTo>
                  <a:lnTo>
                    <a:pt x="6937" y="8364"/>
                  </a:lnTo>
                  <a:lnTo>
                    <a:pt x="7091" y="8469"/>
                  </a:lnTo>
                  <a:lnTo>
                    <a:pt x="7247" y="8573"/>
                  </a:lnTo>
                  <a:lnTo>
                    <a:pt x="7405" y="8676"/>
                  </a:lnTo>
                  <a:lnTo>
                    <a:pt x="7566" y="8779"/>
                  </a:lnTo>
                  <a:lnTo>
                    <a:pt x="7727" y="8882"/>
                  </a:lnTo>
                  <a:lnTo>
                    <a:pt x="7891" y="8983"/>
                  </a:lnTo>
                  <a:lnTo>
                    <a:pt x="8058" y="9084"/>
                  </a:lnTo>
                  <a:lnTo>
                    <a:pt x="8226" y="9183"/>
                  </a:lnTo>
                  <a:lnTo>
                    <a:pt x="8396" y="9282"/>
                  </a:lnTo>
                  <a:lnTo>
                    <a:pt x="8569" y="9380"/>
                  </a:lnTo>
                  <a:lnTo>
                    <a:pt x="8744" y="9477"/>
                  </a:lnTo>
                  <a:lnTo>
                    <a:pt x="8920" y="9573"/>
                  </a:lnTo>
                  <a:lnTo>
                    <a:pt x="9099" y="9668"/>
                  </a:lnTo>
                  <a:lnTo>
                    <a:pt x="9281" y="9761"/>
                  </a:lnTo>
                  <a:lnTo>
                    <a:pt x="9464" y="9855"/>
                  </a:lnTo>
                  <a:lnTo>
                    <a:pt x="9649" y="9946"/>
                  </a:lnTo>
                  <a:lnTo>
                    <a:pt x="9836" y="10038"/>
                  </a:lnTo>
                  <a:lnTo>
                    <a:pt x="10027" y="10127"/>
                  </a:lnTo>
                  <a:lnTo>
                    <a:pt x="10219" y="10216"/>
                  </a:lnTo>
                  <a:lnTo>
                    <a:pt x="10413" y="10302"/>
                  </a:lnTo>
                  <a:lnTo>
                    <a:pt x="10609" y="10388"/>
                  </a:lnTo>
                  <a:lnTo>
                    <a:pt x="10808" y="10473"/>
                  </a:lnTo>
                  <a:lnTo>
                    <a:pt x="11009" y="10556"/>
                  </a:lnTo>
                  <a:lnTo>
                    <a:pt x="11212" y="10638"/>
                  </a:lnTo>
                  <a:lnTo>
                    <a:pt x="11418" y="10718"/>
                  </a:lnTo>
                  <a:lnTo>
                    <a:pt x="11463" y="10598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13"/>
            <p:cNvSpPr>
              <a:spLocks/>
            </p:cNvSpPr>
            <p:nvPr/>
          </p:nvSpPr>
          <p:spPr bwMode="auto">
            <a:xfrm>
              <a:off x="2560638" y="1470025"/>
              <a:ext cx="30162" cy="4371975"/>
            </a:xfrm>
            <a:custGeom>
              <a:avLst/>
              <a:gdLst>
                <a:gd name="T0" fmla="*/ 1504180997 w 95"/>
                <a:gd name="T1" fmla="*/ 2147483647 h 13769"/>
                <a:gd name="T2" fmla="*/ 2147483647 w 95"/>
                <a:gd name="T3" fmla="*/ 2147483647 h 13769"/>
                <a:gd name="T4" fmla="*/ 2147483647 w 95"/>
                <a:gd name="T5" fmla="*/ 0 h 13769"/>
                <a:gd name="T6" fmla="*/ 0 w 95"/>
                <a:gd name="T7" fmla="*/ 0 h 13769"/>
                <a:gd name="T8" fmla="*/ 0 w 95"/>
                <a:gd name="T9" fmla="*/ 2147483647 h 13769"/>
                <a:gd name="T10" fmla="*/ 1504180997 w 95"/>
                <a:gd name="T11" fmla="*/ 2147483647 h 13769"/>
                <a:gd name="T12" fmla="*/ 0 w 95"/>
                <a:gd name="T13" fmla="*/ 2147483647 h 13769"/>
                <a:gd name="T14" fmla="*/ 0 w 95"/>
                <a:gd name="T15" fmla="*/ 2147483647 h 13769"/>
                <a:gd name="T16" fmla="*/ 1504180997 w 95"/>
                <a:gd name="T17" fmla="*/ 2147483647 h 137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5"/>
                <a:gd name="T28" fmla="*/ 0 h 13769"/>
                <a:gd name="T29" fmla="*/ 95 w 95"/>
                <a:gd name="T30" fmla="*/ 13769 h 137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5" h="13769">
                  <a:moveTo>
                    <a:pt x="47" y="13769"/>
                  </a:moveTo>
                  <a:lnTo>
                    <a:pt x="95" y="13721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3721"/>
                  </a:lnTo>
                  <a:lnTo>
                    <a:pt x="47" y="13769"/>
                  </a:lnTo>
                  <a:lnTo>
                    <a:pt x="0" y="13721"/>
                  </a:lnTo>
                  <a:lnTo>
                    <a:pt x="0" y="13769"/>
                  </a:lnTo>
                  <a:lnTo>
                    <a:pt x="47" y="1376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Rectangle 14"/>
            <p:cNvSpPr>
              <a:spLocks noChangeArrowheads="1"/>
            </p:cNvSpPr>
            <p:nvPr/>
          </p:nvSpPr>
          <p:spPr bwMode="auto">
            <a:xfrm>
              <a:off x="2574925" y="5811838"/>
              <a:ext cx="5159375" cy="3016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Rectangle 15"/>
            <p:cNvSpPr>
              <a:spLocks noChangeArrowheads="1"/>
            </p:cNvSpPr>
            <p:nvPr/>
          </p:nvSpPr>
          <p:spPr bwMode="auto">
            <a:xfrm>
              <a:off x="1941513" y="1149350"/>
              <a:ext cx="12541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600" b="1" dirty="0">
                  <a:solidFill>
                    <a:srgbClr val="1F1A17"/>
                  </a:solidFill>
                </a:rPr>
                <a:t>Cost per unit</a:t>
              </a:r>
              <a:endParaRPr lang="en-US" b="1" i="1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2169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Control of Essential Resources</a:t>
            </a:r>
          </a:p>
        </p:txBody>
      </p:sp>
      <p:sp>
        <p:nvSpPr>
          <p:cNvPr id="10243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China is a monopoly supplier of Pandas to the world’s zoos. [</a:t>
            </a:r>
            <a:r>
              <a:rPr lang="en-US" sz="2000" dirty="0" smtClean="0">
                <a:hlinkClick r:id="rId3"/>
              </a:rPr>
              <a:t>panda cam</a:t>
            </a:r>
            <a:r>
              <a:rPr lang="en-US" sz="2000" dirty="0" smtClean="0"/>
              <a:t>]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Alcoa was the sole U.S. maker of aluminum for a long period of time because it controlled the supply of bauxite.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DeBeers (cartel) controls the supply of diamonds.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      </a:t>
            </a:r>
            <a:r>
              <a:rPr lang="en-US" sz="2000" dirty="0" smtClean="0">
                <a:hlinkClick r:id="rId4"/>
              </a:rPr>
              <a:t>http://www.guardian.co.uk/business/2009/jul/24/debeers-results-diamonds-recession-impact</a:t>
            </a:r>
            <a:r>
              <a:rPr lang="en-US" sz="2000" dirty="0" smtClean="0"/>
              <a:t>   (due to financial crisis profits decreased 99% for </a:t>
            </a:r>
            <a:r>
              <a:rPr lang="en-US" sz="2000" dirty="0" smtClean="0"/>
              <a:t>2010!)</a:t>
            </a: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Geographical control (restaurants, zoos, movie theaters, grocery stores, etc…)  e.g. Busch Gardens</a:t>
            </a:r>
          </a:p>
          <a:p>
            <a:pPr eaLnBrk="1" hangingPunct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2800649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Technical Superiority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Intel controls 80% of the market for microchips. [</a:t>
            </a:r>
            <a:r>
              <a:rPr lang="en-US" sz="2000" dirty="0" smtClean="0">
                <a:hlinkClick r:id="rId3"/>
              </a:rPr>
              <a:t>Intel ad</a:t>
            </a:r>
            <a:r>
              <a:rPr lang="en-US" sz="2000" dirty="0" smtClean="0"/>
              <a:t>][</a:t>
            </a:r>
            <a:r>
              <a:rPr lang="en-US" sz="2000" dirty="0" smtClean="0">
                <a:hlinkClick r:id="rId4"/>
              </a:rPr>
              <a:t>2</a:t>
            </a:r>
            <a:r>
              <a:rPr lang="en-US" sz="2000" dirty="0" smtClean="0"/>
              <a:t>]</a:t>
            </a:r>
          </a:p>
          <a:p>
            <a:pPr eaLnBrk="1" hangingPunct="1"/>
            <a:r>
              <a:rPr lang="en-US" sz="2000" dirty="0" smtClean="0"/>
              <a:t>Google controls 76% of the search market [</a:t>
            </a:r>
            <a:r>
              <a:rPr lang="en-US" sz="2000" dirty="0" smtClean="0">
                <a:hlinkClick r:id="rId5"/>
              </a:rPr>
              <a:t>read here</a:t>
            </a:r>
            <a:r>
              <a:rPr lang="en-US" sz="2000" dirty="0" smtClean="0"/>
              <a:t>]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    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93232920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531656</TotalTime>
  <Words>632</Words>
  <Application>Microsoft Office PowerPoint</Application>
  <PresentationFormat>On-screen Show (4:3)</PresentationFormat>
  <Paragraphs>126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Monopoly</vt:lpstr>
      <vt:lpstr>Necessary conditions</vt:lpstr>
      <vt:lpstr>The Statue of Liberty</vt:lpstr>
      <vt:lpstr>What creates monopolies?</vt:lpstr>
      <vt:lpstr>Legal Restrictions</vt:lpstr>
      <vt:lpstr>Licensing</vt:lpstr>
      <vt:lpstr>Economies of Scale</vt:lpstr>
      <vt:lpstr>Control of Essential Resources</vt:lpstr>
      <vt:lpstr>Technical Superiority</vt:lpstr>
      <vt:lpstr>Deliberately created barriers </vt:lpstr>
      <vt:lpstr>PowerPoint Presentation</vt:lpstr>
      <vt:lpstr>Profit Maximization (M)</vt:lpstr>
      <vt:lpstr>Efficiency (M)</vt:lpstr>
      <vt:lpstr>Drawbacks from Monopoly</vt:lpstr>
      <vt:lpstr>Why the DWL may be smaller?</vt:lpstr>
      <vt:lpstr>Why DWL may be higher?</vt:lpstr>
      <vt:lpstr>Why DWL may be higher?</vt:lpstr>
      <vt:lpstr>Price Discrimination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Monopoly (Ch.10)</dc:title>
  <dc:creator>bobson</dc:creator>
  <cp:lastModifiedBy>Bobson</cp:lastModifiedBy>
  <cp:revision>1558</cp:revision>
  <dcterms:created xsi:type="dcterms:W3CDTF">2004-11-09T23:39:25Z</dcterms:created>
  <dcterms:modified xsi:type="dcterms:W3CDTF">2013-11-13T14:46:48Z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TC011589511033</vt:lpwstr>
  </property>
</Properties>
</file>