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9" r:id="rId1"/>
  </p:sldMasterIdLst>
  <p:notesMasterIdLst>
    <p:notesMasterId r:id="rId56"/>
  </p:notesMasterIdLst>
  <p:handoutMasterIdLst>
    <p:handoutMasterId r:id="rId57"/>
  </p:handoutMasterIdLst>
  <p:sldIdLst>
    <p:sldId id="256" r:id="rId2"/>
    <p:sldId id="358" r:id="rId3"/>
    <p:sldId id="359" r:id="rId4"/>
    <p:sldId id="360" r:id="rId5"/>
    <p:sldId id="330" r:id="rId6"/>
    <p:sldId id="337" r:id="rId7"/>
    <p:sldId id="335" r:id="rId8"/>
    <p:sldId id="336" r:id="rId9"/>
    <p:sldId id="338" r:id="rId10"/>
    <p:sldId id="339" r:id="rId11"/>
    <p:sldId id="297" r:id="rId12"/>
    <p:sldId id="319" r:id="rId13"/>
    <p:sldId id="340" r:id="rId14"/>
    <p:sldId id="322" r:id="rId15"/>
    <p:sldId id="331" r:id="rId16"/>
    <p:sldId id="332" r:id="rId17"/>
    <p:sldId id="333" r:id="rId18"/>
    <p:sldId id="353" r:id="rId19"/>
    <p:sldId id="334" r:id="rId20"/>
    <p:sldId id="354" r:id="rId21"/>
    <p:sldId id="355" r:id="rId22"/>
    <p:sldId id="347" r:id="rId23"/>
    <p:sldId id="348" r:id="rId24"/>
    <p:sldId id="349" r:id="rId25"/>
    <p:sldId id="386" r:id="rId26"/>
    <p:sldId id="385" r:id="rId27"/>
    <p:sldId id="396" r:id="rId28"/>
    <p:sldId id="327" r:id="rId29"/>
    <p:sldId id="364" r:id="rId30"/>
    <p:sldId id="365" r:id="rId31"/>
    <p:sldId id="366" r:id="rId32"/>
    <p:sldId id="367" r:id="rId33"/>
    <p:sldId id="368" r:id="rId34"/>
    <p:sldId id="369" r:id="rId35"/>
    <p:sldId id="370" r:id="rId36"/>
    <p:sldId id="372" r:id="rId37"/>
    <p:sldId id="379" r:id="rId38"/>
    <p:sldId id="380" r:id="rId39"/>
    <p:sldId id="381" r:id="rId40"/>
    <p:sldId id="382" r:id="rId41"/>
    <p:sldId id="383" r:id="rId42"/>
    <p:sldId id="384" r:id="rId43"/>
    <p:sldId id="374" r:id="rId44"/>
    <p:sldId id="375" r:id="rId45"/>
    <p:sldId id="387" r:id="rId46"/>
    <p:sldId id="388" r:id="rId47"/>
    <p:sldId id="391" r:id="rId48"/>
    <p:sldId id="392" r:id="rId49"/>
    <p:sldId id="393" r:id="rId50"/>
    <p:sldId id="394" r:id="rId51"/>
    <p:sldId id="398" r:id="rId52"/>
    <p:sldId id="399" r:id="rId53"/>
    <p:sldId id="395" r:id="rId54"/>
    <p:sldId id="397" r:id="rId55"/>
  </p:sldIdLst>
  <p:sldSz cx="9144000" cy="6858000" type="screen4x3"/>
  <p:notesSz cx="7026275" cy="9312275"/>
  <p:defaultTextStyle>
    <a:defPPr>
      <a:defRPr lang="en-US"/>
    </a:defPPr>
    <a:lvl1pPr algn="l" rtl="0" fontAlgn="base">
      <a:lnSpc>
        <a:spcPct val="80000"/>
      </a:lnSpc>
      <a:spcBef>
        <a:spcPct val="20000"/>
      </a:spcBef>
      <a:spcAft>
        <a:spcPct val="0"/>
      </a:spcAft>
      <a:defRPr sz="2400" kern="1200">
        <a:solidFill>
          <a:schemeClr val="tx1"/>
        </a:solidFill>
        <a:latin typeface="Arial" charset="0"/>
        <a:ea typeface="+mn-ea"/>
        <a:cs typeface="+mn-cs"/>
      </a:defRPr>
    </a:lvl1pPr>
    <a:lvl2pPr marL="457200" algn="l" rtl="0" fontAlgn="base">
      <a:lnSpc>
        <a:spcPct val="80000"/>
      </a:lnSpc>
      <a:spcBef>
        <a:spcPct val="20000"/>
      </a:spcBef>
      <a:spcAft>
        <a:spcPct val="0"/>
      </a:spcAft>
      <a:defRPr sz="2400" kern="1200">
        <a:solidFill>
          <a:schemeClr val="tx1"/>
        </a:solidFill>
        <a:latin typeface="Arial" charset="0"/>
        <a:ea typeface="+mn-ea"/>
        <a:cs typeface="+mn-cs"/>
      </a:defRPr>
    </a:lvl2pPr>
    <a:lvl3pPr marL="914400" algn="l" rtl="0" fontAlgn="base">
      <a:lnSpc>
        <a:spcPct val="80000"/>
      </a:lnSpc>
      <a:spcBef>
        <a:spcPct val="20000"/>
      </a:spcBef>
      <a:spcAft>
        <a:spcPct val="0"/>
      </a:spcAft>
      <a:defRPr sz="2400" kern="1200">
        <a:solidFill>
          <a:schemeClr val="tx1"/>
        </a:solidFill>
        <a:latin typeface="Arial" charset="0"/>
        <a:ea typeface="+mn-ea"/>
        <a:cs typeface="+mn-cs"/>
      </a:defRPr>
    </a:lvl3pPr>
    <a:lvl4pPr marL="1371600" algn="l" rtl="0" fontAlgn="base">
      <a:lnSpc>
        <a:spcPct val="80000"/>
      </a:lnSpc>
      <a:spcBef>
        <a:spcPct val="20000"/>
      </a:spcBef>
      <a:spcAft>
        <a:spcPct val="0"/>
      </a:spcAft>
      <a:defRPr sz="2400" kern="1200">
        <a:solidFill>
          <a:schemeClr val="tx1"/>
        </a:solidFill>
        <a:latin typeface="Arial" charset="0"/>
        <a:ea typeface="+mn-ea"/>
        <a:cs typeface="+mn-cs"/>
      </a:defRPr>
    </a:lvl4pPr>
    <a:lvl5pPr marL="1828800" algn="l" rtl="0" fontAlgn="base">
      <a:lnSpc>
        <a:spcPct val="80000"/>
      </a:lnSpc>
      <a:spcBef>
        <a:spcPct val="2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FFCC"/>
    <a:srgbClr val="00CC99"/>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420" autoAdjust="0"/>
    <p:restoredTop sz="94836" autoAdjust="0"/>
  </p:normalViewPr>
  <p:slideViewPr>
    <p:cSldViewPr snapToGrid="0">
      <p:cViewPr varScale="1">
        <p:scale>
          <a:sx n="132" d="100"/>
          <a:sy n="132" d="100"/>
        </p:scale>
        <p:origin x="-10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pPr>
              <a:defRPr/>
            </a:pPr>
            <a:endParaRPr lang="en-US"/>
          </a:p>
        </p:txBody>
      </p:sp>
      <p:sp>
        <p:nvSpPr>
          <p:cNvPr id="92163" name="Rectangle 3"/>
          <p:cNvSpPr>
            <a:spLocks noGrp="1" noChangeArrowheads="1"/>
          </p:cNvSpPr>
          <p:nvPr>
            <p:ph type="dt" sz="quarter" idx="1"/>
          </p:nvPr>
        </p:nvSpPr>
        <p:spPr bwMode="auto">
          <a:xfrm>
            <a:off x="3979863"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pPr>
              <a:defRPr/>
            </a:pPr>
            <a:endParaRPr lang="en-US"/>
          </a:p>
        </p:txBody>
      </p:sp>
      <p:sp>
        <p:nvSpPr>
          <p:cNvPr id="92164" name="Rectangle 4"/>
          <p:cNvSpPr>
            <a:spLocks noGrp="1" noChangeArrowheads="1"/>
          </p:cNvSpPr>
          <p:nvPr>
            <p:ph type="ftr" sz="quarter" idx="2"/>
          </p:nvPr>
        </p:nvSpPr>
        <p:spPr bwMode="auto">
          <a:xfrm>
            <a:off x="0" y="8845550"/>
            <a:ext cx="304482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pPr>
              <a:defRPr/>
            </a:pPr>
            <a:endParaRPr lang="en-US"/>
          </a:p>
        </p:txBody>
      </p:sp>
      <p:sp>
        <p:nvSpPr>
          <p:cNvPr id="92165" name="Rectangle 5"/>
          <p:cNvSpPr>
            <a:spLocks noGrp="1" noChangeArrowheads="1"/>
          </p:cNvSpPr>
          <p:nvPr>
            <p:ph type="sldNum" sz="quarter" idx="3"/>
          </p:nvPr>
        </p:nvSpPr>
        <p:spPr bwMode="auto">
          <a:xfrm>
            <a:off x="3979863" y="8845550"/>
            <a:ext cx="304482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pPr>
              <a:defRPr/>
            </a:pPr>
            <a:fld id="{998D820E-BC41-488D-A9F6-28E0B8083D8A}" type="slidenum">
              <a:rPr lang="en-US"/>
              <a:pPr>
                <a:defRPr/>
              </a:pPr>
              <a:t>‹#›</a:t>
            </a:fld>
            <a:endParaRPr lang="en-US" dirty="0"/>
          </a:p>
        </p:txBody>
      </p:sp>
    </p:spTree>
    <p:extLst>
      <p:ext uri="{BB962C8B-B14F-4D97-AF65-F5344CB8AC3E}">
        <p14:creationId xmlns:p14="http://schemas.microsoft.com/office/powerpoint/2010/main" val="2897836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defTabSz="933450">
              <a:lnSpc>
                <a:spcPct val="100000"/>
              </a:lnSpc>
              <a:spcBef>
                <a:spcPct val="0"/>
              </a:spcBef>
              <a:defRPr sz="1200"/>
            </a:lvl1pPr>
          </a:lstStyle>
          <a:p>
            <a:pPr>
              <a:defRPr/>
            </a:pPr>
            <a:endParaRPr lang="en-US"/>
          </a:p>
        </p:txBody>
      </p:sp>
      <p:sp>
        <p:nvSpPr>
          <p:cNvPr id="61443" name="Rectangle 3"/>
          <p:cNvSpPr>
            <a:spLocks noGrp="1" noChangeArrowheads="1"/>
          </p:cNvSpPr>
          <p:nvPr>
            <p:ph type="dt" idx="1"/>
          </p:nvPr>
        </p:nvSpPr>
        <p:spPr bwMode="auto">
          <a:xfrm>
            <a:off x="3979863" y="0"/>
            <a:ext cx="3044825" cy="465138"/>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algn="r" defTabSz="933450">
              <a:lnSpc>
                <a:spcPct val="100000"/>
              </a:lnSpc>
              <a:spcBef>
                <a:spcPct val="0"/>
              </a:spcBef>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5863" y="698500"/>
            <a:ext cx="4656137" cy="349250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703263" y="4422775"/>
            <a:ext cx="5619750" cy="4191000"/>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845550"/>
            <a:ext cx="3044825" cy="465138"/>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defTabSz="933450">
              <a:lnSpc>
                <a:spcPct val="100000"/>
              </a:lnSpc>
              <a:spcBef>
                <a:spcPct val="0"/>
              </a:spcBef>
              <a:defRPr sz="1200"/>
            </a:lvl1pPr>
          </a:lstStyle>
          <a:p>
            <a:pPr>
              <a:defRPr/>
            </a:pPr>
            <a:endParaRPr lang="en-US"/>
          </a:p>
        </p:txBody>
      </p:sp>
      <p:sp>
        <p:nvSpPr>
          <p:cNvPr id="61447" name="Rectangle 7"/>
          <p:cNvSpPr>
            <a:spLocks noGrp="1" noChangeArrowheads="1"/>
          </p:cNvSpPr>
          <p:nvPr>
            <p:ph type="sldNum" sz="quarter" idx="5"/>
          </p:nvPr>
        </p:nvSpPr>
        <p:spPr bwMode="auto">
          <a:xfrm>
            <a:off x="3979863" y="8845550"/>
            <a:ext cx="3044825" cy="465138"/>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lgn="r" defTabSz="933450">
              <a:lnSpc>
                <a:spcPct val="100000"/>
              </a:lnSpc>
              <a:spcBef>
                <a:spcPct val="0"/>
              </a:spcBef>
              <a:defRPr sz="1200"/>
            </a:lvl1pPr>
          </a:lstStyle>
          <a:p>
            <a:pPr>
              <a:defRPr/>
            </a:pPr>
            <a:fld id="{2067E6C5-DA99-4CCA-A203-2A60412165B3}" type="slidenum">
              <a:rPr lang="en-US"/>
              <a:pPr>
                <a:defRPr/>
              </a:pPr>
              <a:t>‹#›</a:t>
            </a:fld>
            <a:endParaRPr lang="en-US" dirty="0"/>
          </a:p>
        </p:txBody>
      </p:sp>
    </p:spTree>
    <p:extLst>
      <p:ext uri="{BB962C8B-B14F-4D97-AF65-F5344CB8AC3E}">
        <p14:creationId xmlns:p14="http://schemas.microsoft.com/office/powerpoint/2010/main" val="1411757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89D4EC5-A138-4EF8-BB7D-ABA2F8F41B90}" type="slidenum">
              <a:rPr lang="en-US" smtClean="0"/>
              <a:pPr/>
              <a:t>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28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0FA70-5E53-4D5D-B016-55DE5AA2AB11}" type="slidenum">
              <a:rPr lang="en-US" smtClean="0"/>
              <a:t>30</a:t>
            </a:fld>
            <a:endParaRPr lang="en-US" dirty="0"/>
          </a:p>
        </p:txBody>
      </p:sp>
    </p:spTree>
    <p:extLst>
      <p:ext uri="{BB962C8B-B14F-4D97-AF65-F5344CB8AC3E}">
        <p14:creationId xmlns:p14="http://schemas.microsoft.com/office/powerpoint/2010/main" val="1054222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43</a:t>
            </a:fld>
            <a:endParaRPr lang="en-US" dirty="0"/>
          </a:p>
        </p:txBody>
      </p:sp>
    </p:spTree>
    <p:extLst>
      <p:ext uri="{BB962C8B-B14F-4D97-AF65-F5344CB8AC3E}">
        <p14:creationId xmlns:p14="http://schemas.microsoft.com/office/powerpoint/2010/main" val="2044130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44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3</a:t>
            </a:fld>
            <a:endParaRPr lang="en-US" dirty="0"/>
          </a:p>
        </p:txBody>
      </p:sp>
    </p:spTree>
    <p:extLst>
      <p:ext uri="{BB962C8B-B14F-4D97-AF65-F5344CB8AC3E}">
        <p14:creationId xmlns:p14="http://schemas.microsoft.com/office/powerpoint/2010/main" val="222082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67E6C5-DA99-4CCA-A203-2A60412165B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38F0A7-A5F0-45C1-9308-F1E75430F8FD}" type="slidenum">
              <a:rPr lang="en-US" smtClean="0"/>
              <a:pPr>
                <a:defRPr/>
              </a:pPr>
              <a:t>‹#›</a:t>
            </a:fld>
            <a:endParaRPr lang="en-US" dirty="0"/>
          </a:p>
        </p:txBody>
      </p:sp>
    </p:spTree>
    <p:extLst>
      <p:ext uri="{BB962C8B-B14F-4D97-AF65-F5344CB8AC3E}">
        <p14:creationId xmlns:p14="http://schemas.microsoft.com/office/powerpoint/2010/main" val="3583290204"/>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7B4F99-3EDE-4AB3-89A8-8688BEE4DFC4}" type="slidenum">
              <a:rPr lang="en-US" smtClean="0"/>
              <a:pPr>
                <a:defRPr/>
              </a:pPr>
              <a:t>‹#›</a:t>
            </a:fld>
            <a:endParaRPr lang="en-US" dirty="0"/>
          </a:p>
        </p:txBody>
      </p:sp>
    </p:spTree>
    <p:extLst>
      <p:ext uri="{BB962C8B-B14F-4D97-AF65-F5344CB8AC3E}">
        <p14:creationId xmlns:p14="http://schemas.microsoft.com/office/powerpoint/2010/main" val="30798404"/>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BE62CA-A33B-491F-B242-F934669D3F7D}" type="slidenum">
              <a:rPr lang="en-US" smtClean="0"/>
              <a:pPr>
                <a:defRPr/>
              </a:pPr>
              <a:t>‹#›</a:t>
            </a:fld>
            <a:endParaRPr lang="en-US" dirty="0"/>
          </a:p>
        </p:txBody>
      </p:sp>
    </p:spTree>
    <p:extLst>
      <p:ext uri="{BB962C8B-B14F-4D97-AF65-F5344CB8AC3E}">
        <p14:creationId xmlns:p14="http://schemas.microsoft.com/office/powerpoint/2010/main" val="3556735364"/>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C37458-52D6-4E7D-ACBB-62A0DE22294E}" type="slidenum">
              <a:rPr lang="en-US" smtClean="0"/>
              <a:pPr>
                <a:defRPr/>
              </a:pPr>
              <a:t>‹#›</a:t>
            </a:fld>
            <a:endParaRPr lang="en-US" dirty="0"/>
          </a:p>
        </p:txBody>
      </p:sp>
    </p:spTree>
    <p:extLst>
      <p:ext uri="{BB962C8B-B14F-4D97-AF65-F5344CB8AC3E}">
        <p14:creationId xmlns:p14="http://schemas.microsoft.com/office/powerpoint/2010/main" val="286451551"/>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32146B-8877-40E0-8F96-8ED91261D857}" type="slidenum">
              <a:rPr lang="en-US" smtClean="0"/>
              <a:pPr>
                <a:defRPr/>
              </a:pPr>
              <a:t>‹#›</a:t>
            </a:fld>
            <a:endParaRPr lang="en-US" dirty="0"/>
          </a:p>
        </p:txBody>
      </p:sp>
    </p:spTree>
    <p:extLst>
      <p:ext uri="{BB962C8B-B14F-4D97-AF65-F5344CB8AC3E}">
        <p14:creationId xmlns:p14="http://schemas.microsoft.com/office/powerpoint/2010/main" val="2252240180"/>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C2D370C-CD19-4076-8801-9DBCB8CE4E32}" type="slidenum">
              <a:rPr lang="en-US" smtClean="0"/>
              <a:pPr>
                <a:defRPr/>
              </a:pPr>
              <a:t>‹#›</a:t>
            </a:fld>
            <a:endParaRPr lang="en-US" dirty="0"/>
          </a:p>
        </p:txBody>
      </p:sp>
    </p:spTree>
    <p:extLst>
      <p:ext uri="{BB962C8B-B14F-4D97-AF65-F5344CB8AC3E}">
        <p14:creationId xmlns:p14="http://schemas.microsoft.com/office/powerpoint/2010/main" val="3318442066"/>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B65D935-C9E5-4C31-9AF1-277BBB284057}" type="slidenum">
              <a:rPr lang="en-US" smtClean="0"/>
              <a:pPr>
                <a:defRPr/>
              </a:pPr>
              <a:t>‹#›</a:t>
            </a:fld>
            <a:endParaRPr lang="en-US" dirty="0"/>
          </a:p>
        </p:txBody>
      </p:sp>
    </p:spTree>
    <p:extLst>
      <p:ext uri="{BB962C8B-B14F-4D97-AF65-F5344CB8AC3E}">
        <p14:creationId xmlns:p14="http://schemas.microsoft.com/office/powerpoint/2010/main" val="908810421"/>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4A5FE22-51AF-4718-83CD-CD16A1916AAC}" type="slidenum">
              <a:rPr lang="en-US" smtClean="0"/>
              <a:pPr>
                <a:defRPr/>
              </a:pPr>
              <a:t>‹#›</a:t>
            </a:fld>
            <a:endParaRPr lang="en-US" dirty="0"/>
          </a:p>
        </p:txBody>
      </p:sp>
    </p:spTree>
    <p:extLst>
      <p:ext uri="{BB962C8B-B14F-4D97-AF65-F5344CB8AC3E}">
        <p14:creationId xmlns:p14="http://schemas.microsoft.com/office/powerpoint/2010/main" val="3948395509"/>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620031A-835F-45BE-A0BE-CB140229DC74}" type="slidenum">
              <a:rPr lang="en-US" smtClean="0"/>
              <a:pPr>
                <a:defRPr/>
              </a:pPr>
              <a:t>‹#›</a:t>
            </a:fld>
            <a:endParaRPr lang="en-US" dirty="0"/>
          </a:p>
        </p:txBody>
      </p:sp>
    </p:spTree>
    <p:extLst>
      <p:ext uri="{BB962C8B-B14F-4D97-AF65-F5344CB8AC3E}">
        <p14:creationId xmlns:p14="http://schemas.microsoft.com/office/powerpoint/2010/main" val="1902531744"/>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94F924E-649B-4B65-929D-5B214DC078E8}" type="slidenum">
              <a:rPr lang="en-US" smtClean="0"/>
              <a:pPr>
                <a:defRPr/>
              </a:pPr>
              <a:t>‹#›</a:t>
            </a:fld>
            <a:endParaRPr lang="en-US" dirty="0"/>
          </a:p>
        </p:txBody>
      </p:sp>
    </p:spTree>
    <p:extLst>
      <p:ext uri="{BB962C8B-B14F-4D97-AF65-F5344CB8AC3E}">
        <p14:creationId xmlns:p14="http://schemas.microsoft.com/office/powerpoint/2010/main" val="291931219"/>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383189-6CBF-4B91-91A0-26A953AEDA7C}" type="slidenum">
              <a:rPr lang="en-US" smtClean="0"/>
              <a:pPr>
                <a:defRPr/>
              </a:pPr>
              <a:t>‹#›</a:t>
            </a:fld>
            <a:endParaRPr lang="en-US" dirty="0"/>
          </a:p>
        </p:txBody>
      </p:sp>
    </p:spTree>
    <p:extLst>
      <p:ext uri="{BB962C8B-B14F-4D97-AF65-F5344CB8AC3E}">
        <p14:creationId xmlns:p14="http://schemas.microsoft.com/office/powerpoint/2010/main" val="3809188901"/>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39811F7-DF4C-489A-8631-5CFD811144B5}" type="slidenum">
              <a:rPr lang="en-US" smtClean="0"/>
              <a:pPr>
                <a:defRPr/>
              </a:pPr>
              <a:t>‹#›</a:t>
            </a:fld>
            <a:endParaRPr lang="en-US" dirty="0"/>
          </a:p>
        </p:txBody>
      </p:sp>
      <p:sp>
        <p:nvSpPr>
          <p:cNvPr id="7" name="Rectangle 6"/>
          <p:cNvSpPr/>
          <p:nvPr userDrawn="1"/>
        </p:nvSpPr>
        <p:spPr>
          <a:xfrm>
            <a:off x="0" y="609600"/>
            <a:ext cx="6858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3" descr="C:\Users\bobson\Desktop\logo.jpg"/>
          <p:cNvPicPr>
            <a:picLocks noChangeAspect="1" noChangeArrowheads="1"/>
          </p:cNvPicPr>
          <p:nvPr userDrawn="1"/>
        </p:nvPicPr>
        <p:blipFill>
          <a:blip r:embed="rId13">
            <a:extLst>
              <a:ext uri="{28A0092B-C50C-407E-A947-70E740481C1C}">
                <a14:useLocalDpi xmlns:a14="http://schemas.microsoft.com/office/drawing/2010/main" val="0"/>
              </a:ext>
            </a:extLst>
          </a:blip>
          <a:srcRect l="36443" b="18736"/>
          <a:stretch>
            <a:fillRect/>
          </a:stretch>
        </p:blipFill>
        <p:spPr bwMode="auto">
          <a:xfrm>
            <a:off x="7481888" y="6007100"/>
            <a:ext cx="14859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385159"/>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ransition>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obelprize.org/nobel_prizes/economics/laureates/2002/kahneman-autobio.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obelprize.org/nobel_prizes/economics/laureates/1978/simon-lecture.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tayorswitch.com/" TargetMode="External"/><Relationship Id="rId2" Type="http://schemas.openxmlformats.org/officeDocument/2006/relationships/hyperlink" Target="http://www.youtube.com/watch?v=cXqDIFUB7YU&amp;feature=relate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ted.com/talks/michael_shermer_on_believing_strange_things.html" TargetMode="External"/><Relationship Id="rId2" Type="http://schemas.openxmlformats.org/officeDocument/2006/relationships/hyperlink" Target="http://www.youtube.com/watch?v=I_ctJqjlrH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eb.mit.edu/persci/gaz/gaz-teaching/flash/koffka-movie.sw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youtube.com/watch?v=l-_NneB5fm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ted.com/playlists/74/our_brains_predictably_irrati.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ted.com/talks/tali_sharot_the_optimism_bias.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amazon.com/Affluent-Society-John-Kenneth-Galbraith/dp/0395925002/ref=sr_1_1?s=books&amp;ie=UTF8&amp;qid=1339381647&amp;sr=1-1&amp;keywords=the+affluent+societ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amazon.com/Manufacturing-Consent-Political-Economy-Media/dp/0375714499/ref=sr_1_1?s=books&amp;ie=UTF8&amp;qid=1339381748&amp;sr=1-1&amp;keywords=manufacturing+consent" TargetMode="External"/><Relationship Id="rId4" Type="http://schemas.openxmlformats.org/officeDocument/2006/relationships/hyperlink" Target="http://www.amazon.com/Born-Buy-Commercialized-Consumer-Culture/dp/0684870568/ref=sr_1_1?ie=UTF8&amp;qid=1339381507&amp;sr=8-1&amp;keywords=born+to+buy"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research.stlouisfed.org/fred2/search?st=savings+rat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ted.com/talks/graham_hill_less_stuff_more_happiness.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27696" y="1864473"/>
            <a:ext cx="7960092" cy="3576070"/>
          </a:xfrm>
        </p:spPr>
        <p:txBody>
          <a:bodyPr>
            <a:normAutofit/>
          </a:bodyPr>
          <a:lstStyle/>
          <a:p>
            <a:pPr eaLnBrk="1" hangingPunct="1"/>
            <a:r>
              <a:rPr lang="en-US" sz="4400" dirty="0" smtClean="0"/>
              <a:t>Consumer Choice Theory Revisited</a:t>
            </a:r>
            <a:br>
              <a:rPr lang="en-US" sz="4400" dirty="0" smtClean="0"/>
            </a:br>
            <a:r>
              <a:rPr lang="en-US" sz="4400" dirty="0" smtClean="0"/>
              <a:t/>
            </a:r>
            <a:br>
              <a:rPr lang="en-US" sz="4400" dirty="0" smtClean="0"/>
            </a:br>
            <a:r>
              <a:rPr lang="en-US" sz="3200" dirty="0" smtClean="0"/>
              <a:t>Principles of Microeconomics</a:t>
            </a:r>
            <a:r>
              <a:rPr lang="en-US" sz="2800" dirty="0" smtClean="0"/>
              <a:t/>
            </a:r>
            <a:br>
              <a:rPr lang="en-US" sz="2800" dirty="0" smtClean="0"/>
            </a:br>
            <a:r>
              <a:rPr lang="en-US" sz="2800" dirty="0" smtClean="0"/>
              <a:t/>
            </a:r>
            <a:br>
              <a:rPr lang="en-US" sz="2800" dirty="0" smtClean="0"/>
            </a:br>
            <a:r>
              <a:rPr lang="en-US" sz="2800" dirty="0" smtClean="0"/>
              <a:t>Boris Nikolaev</a:t>
            </a:r>
            <a:endParaRPr lang="en-US" dirty="0" smtClean="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But it cannot explain other behaviors </a:t>
            </a:r>
            <a:endParaRPr lang="en-US" sz="3200" dirty="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people perfectly rational?</a:t>
            </a:r>
            <a:endParaRPr lang="en-US" dirty="0"/>
          </a:p>
        </p:txBody>
      </p:sp>
      <p:sp>
        <p:nvSpPr>
          <p:cNvPr id="5" name="TextBox 4"/>
          <p:cNvSpPr txBox="1"/>
          <p:nvPr/>
        </p:nvSpPr>
        <p:spPr>
          <a:xfrm>
            <a:off x="1828800" y="1468877"/>
            <a:ext cx="6673174" cy="1126462"/>
          </a:xfrm>
          <a:prstGeom prst="rect">
            <a:avLst/>
          </a:prstGeom>
          <a:noFill/>
        </p:spPr>
        <p:txBody>
          <a:bodyPr wrap="square" rtlCol="0">
            <a:spAutoFit/>
          </a:bodyPr>
          <a:lstStyle/>
          <a:p>
            <a:pPr marL="457200" indent="-457200">
              <a:buAutoNum type="arabicPeriod"/>
            </a:pPr>
            <a:endParaRPr lang="en-US" dirty="0" smtClean="0"/>
          </a:p>
          <a:p>
            <a:pPr marL="457200" indent="-457200">
              <a:buAutoNum type="arabicPeriod"/>
            </a:pPr>
            <a:endParaRPr lang="en-US" dirty="0" smtClean="0"/>
          </a:p>
          <a:p>
            <a:pPr marL="457200" indent="-457200"/>
            <a:endParaRPr lang="en-US" dirty="0"/>
          </a:p>
        </p:txBody>
      </p:sp>
      <p:pic>
        <p:nvPicPr>
          <p:cNvPr id="29698" name="Picture 2" descr="http://msp264.photobucket.com/albums/ii166/zombs/monkey.jpg"/>
          <p:cNvPicPr>
            <a:picLocks noChangeAspect="1" noChangeArrowheads="1"/>
          </p:cNvPicPr>
          <p:nvPr/>
        </p:nvPicPr>
        <p:blipFill>
          <a:blip r:embed="rId3" cstate="print"/>
          <a:srcRect/>
          <a:stretch>
            <a:fillRect/>
          </a:stretch>
        </p:blipFill>
        <p:spPr bwMode="auto">
          <a:xfrm>
            <a:off x="1211857" y="1292469"/>
            <a:ext cx="6411816" cy="4871479"/>
          </a:xfrm>
          <a:prstGeom prst="rect">
            <a:avLst/>
          </a:prstGeom>
          <a:noFill/>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How much does the ball cost?</a:t>
            </a:r>
            <a:endParaRPr lang="en-US" sz="3600" dirty="0"/>
          </a:p>
        </p:txBody>
      </p:sp>
      <p:sp>
        <p:nvSpPr>
          <p:cNvPr id="3" name="Content Placeholder 2"/>
          <p:cNvSpPr>
            <a:spLocks noGrp="1"/>
          </p:cNvSpPr>
          <p:nvPr>
            <p:ph idx="1"/>
          </p:nvPr>
        </p:nvSpPr>
        <p:spPr/>
        <p:txBody>
          <a:bodyPr>
            <a:normAutofit/>
          </a:bodyPr>
          <a:lstStyle/>
          <a:p>
            <a:pPr>
              <a:buNone/>
            </a:pPr>
            <a:r>
              <a:rPr lang="en-US" sz="2400" dirty="0" smtClean="0"/>
              <a:t>You have a bat and a ball. The total cost is one dollar and ten cents. The bat costs one dollar more than the ball. </a:t>
            </a:r>
            <a:endParaRPr lang="en-US" sz="2400" dirty="0"/>
          </a:p>
        </p:txBody>
      </p:sp>
      <p:pic>
        <p:nvPicPr>
          <p:cNvPr id="4" name="Picture 2" descr="http://4.bp.blogspot.com/-uMe5nF8KEzA/ToYFnq5PT6I/AAAAAAAAApg/yhKVxXx7hXQ/s1600/baseball-bat-clip-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767012"/>
            <a:ext cx="4733925" cy="3286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Allais Paradox</a:t>
            </a:r>
            <a:endParaRPr lang="en-US" dirty="0"/>
          </a:p>
        </p:txBody>
      </p:sp>
      <p:sp>
        <p:nvSpPr>
          <p:cNvPr id="3" name="Content Placeholder 2"/>
          <p:cNvSpPr>
            <a:spLocks noGrp="1"/>
          </p:cNvSpPr>
          <p:nvPr>
            <p:ph idx="1"/>
          </p:nvPr>
        </p:nvSpPr>
        <p:spPr>
          <a:xfrm>
            <a:off x="464400" y="1542600"/>
            <a:ext cx="8229600" cy="4525963"/>
          </a:xfrm>
        </p:spPr>
        <p:txBody>
          <a:bodyPr/>
          <a:lstStyle/>
          <a:p>
            <a:pPr>
              <a:buNone/>
            </a:pPr>
            <a:r>
              <a:rPr lang="en-US" sz="2800" b="1" dirty="0"/>
              <a:t>Choose between gambles A and B.</a:t>
            </a:r>
          </a:p>
          <a:p>
            <a:pPr>
              <a:buNone/>
            </a:pPr>
            <a:endParaRPr lang="en-US" sz="2800" dirty="0"/>
          </a:p>
          <a:p>
            <a:pPr>
              <a:buNone/>
            </a:pPr>
            <a:r>
              <a:rPr lang="en-US" sz="2400" dirty="0"/>
              <a:t>Gamble A:  .11*$1million + .89*$0</a:t>
            </a:r>
          </a:p>
          <a:p>
            <a:pPr>
              <a:buNone/>
            </a:pPr>
            <a:r>
              <a:rPr lang="en-US" sz="2400" dirty="0"/>
              <a:t>Gamble B: .01*5million + .90*$0</a:t>
            </a:r>
          </a:p>
          <a:p>
            <a:pPr>
              <a:buNone/>
            </a:pPr>
            <a:endParaRPr lang="en-US" sz="2800" dirty="0"/>
          </a:p>
          <a:p>
            <a:pPr>
              <a:buNone/>
            </a:pPr>
            <a:r>
              <a:rPr lang="en-US" sz="2800" b="1" dirty="0"/>
              <a:t>Now, choose between C and D.</a:t>
            </a:r>
          </a:p>
          <a:p>
            <a:pPr>
              <a:buNone/>
            </a:pPr>
            <a:endParaRPr lang="en-US" sz="2800" dirty="0"/>
          </a:p>
          <a:p>
            <a:pPr>
              <a:buNone/>
            </a:pPr>
            <a:r>
              <a:rPr lang="en-US" sz="2400" dirty="0"/>
              <a:t>Gamble A:  1*$1million</a:t>
            </a:r>
          </a:p>
          <a:p>
            <a:pPr>
              <a:buNone/>
            </a:pPr>
            <a:r>
              <a:rPr lang="en-US" sz="2400" dirty="0"/>
              <a:t>Gamble B: .10*5million + .89*$1million +.01*$0</a:t>
            </a:r>
          </a:p>
          <a:p>
            <a:pPr>
              <a:buNone/>
            </a:pPr>
            <a:endParaRPr lang="en-US" sz="1800" dirty="0" smtClean="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Ellsberg Paradox</a:t>
            </a:r>
            <a:endParaRPr lang="en-US" dirty="0"/>
          </a:p>
        </p:txBody>
      </p:sp>
      <p:sp>
        <p:nvSpPr>
          <p:cNvPr id="3" name="Content Placeholder 2"/>
          <p:cNvSpPr>
            <a:spLocks noGrp="1"/>
          </p:cNvSpPr>
          <p:nvPr>
            <p:ph idx="1"/>
          </p:nvPr>
        </p:nvSpPr>
        <p:spPr/>
        <p:txBody>
          <a:bodyPr>
            <a:normAutofit/>
          </a:bodyPr>
          <a:lstStyle/>
          <a:p>
            <a:pPr>
              <a:buNone/>
            </a:pPr>
            <a:r>
              <a:rPr lang="en-US" sz="1800" dirty="0" smtClean="0"/>
              <a:t>Suppose you have an urn containing 30 red balls and 60 blue and yellow balls. You don’t know how many blue or yellow balls there are (only that the sum of blue and yellow balls is 60). The balls are well mixed so that each individual ball is as likely to be drawn as any other. You are given a choice between two gambles:</a:t>
            </a:r>
          </a:p>
          <a:p>
            <a:pPr>
              <a:buNone/>
            </a:pPr>
            <a:endParaRPr lang="en-US" sz="2000" dirty="0" smtClean="0"/>
          </a:p>
          <a:p>
            <a:pPr>
              <a:buNone/>
            </a:pPr>
            <a:r>
              <a:rPr lang="en-US" sz="2000" dirty="0" smtClean="0"/>
              <a:t>Gamble I:</a:t>
            </a:r>
          </a:p>
          <a:p>
            <a:pPr marL="0" indent="0">
              <a:buNone/>
            </a:pPr>
            <a:r>
              <a:rPr lang="en-US" sz="2000" dirty="0" smtClean="0"/>
              <a:t>A: Win $1000 if </a:t>
            </a:r>
            <a:r>
              <a:rPr lang="en-US" sz="2000" b="1" dirty="0" smtClean="0"/>
              <a:t>red</a:t>
            </a:r>
            <a:r>
              <a:rPr lang="en-US" sz="2000" dirty="0" smtClean="0"/>
              <a:t>.</a:t>
            </a:r>
          </a:p>
          <a:p>
            <a:pPr marL="0" indent="0">
              <a:buNone/>
            </a:pPr>
            <a:r>
              <a:rPr lang="en-US" sz="2000" dirty="0" smtClean="0"/>
              <a:t>B: Win $1000 if </a:t>
            </a:r>
            <a:r>
              <a:rPr lang="en-US" sz="2000" b="1" dirty="0" smtClean="0"/>
              <a:t>blue</a:t>
            </a:r>
          </a:p>
          <a:p>
            <a:pPr marL="514350" indent="-514350">
              <a:buNone/>
            </a:pPr>
            <a:endParaRPr lang="en-US" sz="2000" dirty="0" smtClean="0"/>
          </a:p>
          <a:p>
            <a:pPr>
              <a:buNone/>
            </a:pPr>
            <a:r>
              <a:rPr lang="en-US" sz="2000" dirty="0" smtClean="0"/>
              <a:t>Gamble B:</a:t>
            </a:r>
          </a:p>
          <a:p>
            <a:pPr marL="0" indent="0">
              <a:buNone/>
            </a:pPr>
            <a:r>
              <a:rPr lang="en-US" sz="2000" dirty="0" smtClean="0"/>
              <a:t>C: Win $1000 if </a:t>
            </a:r>
            <a:r>
              <a:rPr lang="en-US" sz="2000" b="1" dirty="0" smtClean="0"/>
              <a:t>not red</a:t>
            </a:r>
            <a:r>
              <a:rPr lang="en-US" sz="2000" dirty="0" smtClean="0"/>
              <a:t>.</a:t>
            </a:r>
          </a:p>
          <a:p>
            <a:pPr marL="0" indent="0">
              <a:buNone/>
            </a:pPr>
            <a:r>
              <a:rPr lang="en-US" sz="2000" dirty="0"/>
              <a:t>D</a:t>
            </a:r>
            <a:r>
              <a:rPr lang="en-US" sz="2000" dirty="0" smtClean="0"/>
              <a:t>: Win $1000 if </a:t>
            </a:r>
            <a:r>
              <a:rPr lang="en-US" sz="2000" b="1" dirty="0" smtClean="0"/>
              <a:t>not blue</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Framing effects</a:t>
            </a:r>
            <a:endParaRPr lang="en-US" dirty="0"/>
          </a:p>
        </p:txBody>
      </p:sp>
      <p:sp>
        <p:nvSpPr>
          <p:cNvPr id="3" name="Content Placeholder 2"/>
          <p:cNvSpPr>
            <a:spLocks noGrp="1"/>
          </p:cNvSpPr>
          <p:nvPr>
            <p:ph idx="1"/>
          </p:nvPr>
        </p:nvSpPr>
        <p:spPr/>
        <p:txBody>
          <a:bodyPr>
            <a:normAutofit/>
          </a:bodyPr>
          <a:lstStyle/>
          <a:p>
            <a:pPr>
              <a:buNone/>
            </a:pPr>
            <a:r>
              <a:rPr lang="en-US" sz="2400" dirty="0" err="1" smtClean="0"/>
              <a:t>Kahneman</a:t>
            </a:r>
            <a:r>
              <a:rPr lang="en-US" sz="2400" dirty="0" smtClean="0"/>
              <a:t> and </a:t>
            </a:r>
            <a:r>
              <a:rPr lang="en-US" sz="2400" dirty="0" err="1"/>
              <a:t>Tversky</a:t>
            </a:r>
            <a:r>
              <a:rPr lang="en-US" sz="2400" dirty="0"/>
              <a:t> [</a:t>
            </a:r>
            <a:r>
              <a:rPr lang="en-US" sz="2400" dirty="0">
                <a:hlinkClick r:id="rId3"/>
              </a:rPr>
              <a:t>Nobel lecture</a:t>
            </a:r>
            <a:r>
              <a:rPr lang="en-US" sz="2400" dirty="0"/>
              <a:t>, 2002]</a:t>
            </a:r>
          </a:p>
          <a:p>
            <a:pPr>
              <a:buNone/>
            </a:pPr>
            <a:endParaRPr lang="en-US" sz="2400" b="1" dirty="0" smtClean="0"/>
          </a:p>
          <a:p>
            <a:pPr>
              <a:buNone/>
            </a:pPr>
            <a:r>
              <a:rPr lang="en-US" sz="2400" b="1" dirty="0" smtClean="0"/>
              <a:t>Problem 1: A rare disease is contracted by 600 people. You can make one of two choices:</a:t>
            </a:r>
          </a:p>
          <a:p>
            <a:pPr>
              <a:buNone/>
            </a:pPr>
            <a:endParaRPr lang="en-US" sz="2400" dirty="0" smtClean="0"/>
          </a:p>
          <a:p>
            <a:pPr>
              <a:buNone/>
            </a:pPr>
            <a:r>
              <a:rPr lang="en-US" sz="2400" dirty="0" smtClean="0"/>
              <a:t>A: 200 are saved</a:t>
            </a:r>
          </a:p>
          <a:p>
            <a:pPr>
              <a:buNone/>
            </a:pPr>
            <a:r>
              <a:rPr lang="en-US" sz="2400" dirty="0" smtClean="0"/>
              <a:t>B: 1/3 chance that all will be saved, 2/3 chance all will die.</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now?</a:t>
            </a:r>
            <a:endParaRPr lang="en-US" dirty="0"/>
          </a:p>
        </p:txBody>
      </p:sp>
      <p:sp>
        <p:nvSpPr>
          <p:cNvPr id="3" name="Content Placeholder 2"/>
          <p:cNvSpPr>
            <a:spLocks noGrp="1"/>
          </p:cNvSpPr>
          <p:nvPr>
            <p:ph idx="1"/>
          </p:nvPr>
        </p:nvSpPr>
        <p:spPr/>
        <p:txBody>
          <a:bodyPr>
            <a:normAutofit/>
          </a:bodyPr>
          <a:lstStyle/>
          <a:p>
            <a:pPr>
              <a:buNone/>
            </a:pPr>
            <a:r>
              <a:rPr lang="en-US" sz="2400" b="1" dirty="0"/>
              <a:t>Problem 2: A rare disease is contracted by 600 people. You can make one of two choices:</a:t>
            </a:r>
          </a:p>
          <a:p>
            <a:pPr>
              <a:buNone/>
            </a:pPr>
            <a:endParaRPr lang="en-US" sz="2400" b="1" dirty="0"/>
          </a:p>
          <a:p>
            <a:pPr>
              <a:buNone/>
            </a:pPr>
            <a:r>
              <a:rPr lang="en-US" sz="2400" dirty="0"/>
              <a:t>C: 400 die.</a:t>
            </a:r>
          </a:p>
          <a:p>
            <a:pPr>
              <a:buNone/>
            </a:pPr>
            <a:r>
              <a:rPr lang="en-US" sz="2400" dirty="0"/>
              <a:t>D: 1/3 chance that no one dies; 2/3 chance that all die.</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a:t>
            </a:r>
            <a:endParaRPr lang="en-US" dirty="0"/>
          </a:p>
        </p:txBody>
      </p:sp>
      <p:sp>
        <p:nvSpPr>
          <p:cNvPr id="3" name="Content Placeholder 2"/>
          <p:cNvSpPr>
            <a:spLocks noGrp="1"/>
          </p:cNvSpPr>
          <p:nvPr>
            <p:ph idx="1"/>
          </p:nvPr>
        </p:nvSpPr>
        <p:spPr/>
        <p:txBody>
          <a:bodyPr>
            <a:normAutofit/>
          </a:bodyPr>
          <a:lstStyle/>
          <a:p>
            <a:pPr>
              <a:buNone/>
            </a:pPr>
            <a:r>
              <a:rPr lang="en-US" sz="2400" b="1" dirty="0" smtClean="0"/>
              <a:t>Choose between gamble A and B or between C and D.</a:t>
            </a:r>
            <a:endParaRPr lang="en-US" sz="2400" dirty="0" smtClean="0"/>
          </a:p>
          <a:p>
            <a:pPr>
              <a:buNone/>
            </a:pPr>
            <a:r>
              <a:rPr lang="en-US" sz="2400" dirty="0" smtClean="0"/>
              <a:t>A: $240 w/ certainty</a:t>
            </a:r>
          </a:p>
          <a:p>
            <a:pPr>
              <a:buNone/>
            </a:pPr>
            <a:r>
              <a:rPr lang="en-US" sz="2400" dirty="0" smtClean="0"/>
              <a:t>B: 25% $1000 and 75% $0</a:t>
            </a:r>
          </a:p>
          <a:p>
            <a:pPr>
              <a:buNone/>
            </a:pPr>
            <a:endParaRPr lang="en-US" sz="2400" dirty="0" smtClean="0"/>
          </a:p>
          <a:p>
            <a:pPr>
              <a:buNone/>
            </a:pPr>
            <a:endParaRPr lang="en-US" sz="2400" dirty="0" smtClean="0"/>
          </a:p>
          <a:p>
            <a:pPr>
              <a:buNone/>
            </a:pPr>
            <a:r>
              <a:rPr lang="en-US" sz="2400" dirty="0" smtClean="0"/>
              <a:t>C: sure loss of $750 </a:t>
            </a:r>
          </a:p>
          <a:p>
            <a:pPr>
              <a:buNone/>
            </a:pPr>
            <a:r>
              <a:rPr lang="en-US" sz="2400" dirty="0" smtClean="0"/>
              <a:t>D: 75% of losing $1000 and 25% chance of losing nothing</a:t>
            </a:r>
          </a:p>
          <a:p>
            <a:endParaRPr lang="en-US" sz="2800" dirty="0"/>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 Theory</a:t>
            </a:r>
            <a:endParaRPr lang="en-US" dirty="0"/>
          </a:p>
        </p:txBody>
      </p:sp>
      <p:sp>
        <p:nvSpPr>
          <p:cNvPr id="3" name="Content Placeholder 2"/>
          <p:cNvSpPr>
            <a:spLocks noGrp="1"/>
          </p:cNvSpPr>
          <p:nvPr>
            <p:ph idx="1"/>
          </p:nvPr>
        </p:nvSpPr>
        <p:spPr/>
        <p:txBody>
          <a:bodyPr>
            <a:normAutofit/>
          </a:bodyPr>
          <a:lstStyle/>
          <a:p>
            <a:r>
              <a:rPr lang="en-US" sz="2400" dirty="0" smtClean="0"/>
              <a:t>People are risk-averse when facing gains.</a:t>
            </a:r>
          </a:p>
          <a:p>
            <a:r>
              <a:rPr lang="en-US" sz="2400" dirty="0" smtClean="0"/>
              <a:t>&amp; risk-loving when facing a loss.</a:t>
            </a:r>
          </a:p>
          <a:p>
            <a:r>
              <a:rPr lang="en-US" sz="2400" dirty="0" smtClean="0"/>
              <a:t>Framing </a:t>
            </a:r>
            <a:r>
              <a:rPr lang="en-US" sz="2400" dirty="0" smtClean="0"/>
              <a:t>effects – thinking in relative terms; not absolute ones.</a:t>
            </a:r>
          </a:p>
          <a:p>
            <a:r>
              <a:rPr lang="en-US" sz="2400" dirty="0" smtClean="0"/>
              <a:t>Certainty </a:t>
            </a:r>
            <a:r>
              <a:rPr lang="en-US" sz="2400" dirty="0" smtClean="0"/>
              <a:t>effect.</a:t>
            </a:r>
            <a:endParaRPr lang="en-US" sz="2400" dirty="0"/>
          </a:p>
        </p:txBody>
      </p:sp>
    </p:spTree>
    <p:extLst>
      <p:ext uri="{BB962C8B-B14F-4D97-AF65-F5344CB8AC3E}">
        <p14:creationId xmlns:p14="http://schemas.microsoft.com/office/powerpoint/2010/main" val="697617469"/>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 Theory</a:t>
            </a:r>
            <a:endParaRPr lang="en-US"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Economic Theory</a:t>
            </a:r>
            <a:endParaRPr lang="en-US" dirty="0"/>
          </a:p>
        </p:txBody>
      </p:sp>
      <p:sp>
        <p:nvSpPr>
          <p:cNvPr id="3" name="Content Placeholder 2"/>
          <p:cNvSpPr>
            <a:spLocks noGrp="1"/>
          </p:cNvSpPr>
          <p:nvPr>
            <p:ph idx="1"/>
          </p:nvPr>
        </p:nvSpPr>
        <p:spPr>
          <a:xfrm>
            <a:off x="699571" y="1600200"/>
            <a:ext cx="7794434" cy="4227723"/>
          </a:xfrm>
        </p:spPr>
        <p:txBody>
          <a:bodyPr>
            <a:normAutofit lnSpcReduction="10000"/>
          </a:bodyPr>
          <a:lstStyle/>
          <a:p>
            <a:r>
              <a:rPr lang="en-US" sz="2800" dirty="0" smtClean="0"/>
              <a:t>Consumers have </a:t>
            </a:r>
            <a:r>
              <a:rPr lang="en-US" sz="2800" b="1" dirty="0" smtClean="0"/>
              <a:t>perfect </a:t>
            </a:r>
            <a:r>
              <a:rPr lang="en-US" sz="2800" b="1" dirty="0" smtClean="0"/>
              <a:t>information</a:t>
            </a:r>
            <a:endParaRPr lang="en-US" sz="2800" dirty="0" smtClean="0"/>
          </a:p>
          <a:p>
            <a:endParaRPr lang="en-US" sz="2800" dirty="0" smtClean="0"/>
          </a:p>
          <a:p>
            <a:r>
              <a:rPr lang="en-US" sz="2800" dirty="0"/>
              <a:t>Consumers are </a:t>
            </a:r>
            <a:r>
              <a:rPr lang="en-US" sz="2800" b="1" dirty="0"/>
              <a:t>rational</a:t>
            </a:r>
            <a:r>
              <a:rPr lang="en-US" sz="2800" dirty="0"/>
              <a:t> and </a:t>
            </a:r>
            <a:r>
              <a:rPr lang="en-US" sz="2800" b="1" dirty="0"/>
              <a:t>self-interested</a:t>
            </a:r>
            <a:r>
              <a:rPr lang="en-US" sz="2800" dirty="0"/>
              <a:t> agents that </a:t>
            </a:r>
            <a:r>
              <a:rPr lang="en-US" sz="2800" b="1" dirty="0"/>
              <a:t>maximize</a:t>
            </a:r>
            <a:r>
              <a:rPr lang="en-US" sz="2800" dirty="0"/>
              <a:t> their utility</a:t>
            </a:r>
          </a:p>
          <a:p>
            <a:endParaRPr lang="en-US" sz="2800" b="1" dirty="0" smtClean="0"/>
          </a:p>
          <a:p>
            <a:r>
              <a:rPr lang="en-US" sz="2800" b="1" dirty="0" smtClean="0"/>
              <a:t>More </a:t>
            </a:r>
            <a:r>
              <a:rPr lang="en-US" sz="2800" b="1" dirty="0" smtClean="0"/>
              <a:t>is better </a:t>
            </a:r>
            <a:r>
              <a:rPr lang="en-US" sz="2800" dirty="0" smtClean="0"/>
              <a:t>(as you move to a higher indifference curve utility goes up</a:t>
            </a:r>
            <a:r>
              <a:rPr lang="en-US" sz="2800" dirty="0" smtClean="0"/>
              <a:t>)</a:t>
            </a:r>
            <a:endParaRPr lang="en-US" sz="2800" dirty="0" smtClean="0"/>
          </a:p>
          <a:p>
            <a:endParaRPr lang="en-US" sz="2800" dirty="0"/>
          </a:p>
          <a:p>
            <a:r>
              <a:rPr lang="en-US" sz="2800" dirty="0" smtClean="0"/>
              <a:t>Preferences are </a:t>
            </a:r>
            <a:r>
              <a:rPr lang="en-US" sz="2800" b="1" dirty="0" smtClean="0"/>
              <a:t>stable</a:t>
            </a:r>
            <a:endParaRPr lang="en-US" sz="2800" dirty="0"/>
          </a:p>
        </p:txBody>
      </p:sp>
    </p:spTree>
    <p:extLst>
      <p:ext uri="{BB962C8B-B14F-4D97-AF65-F5344CB8AC3E}">
        <p14:creationId xmlns:p14="http://schemas.microsoft.com/office/powerpoint/2010/main" val="946835671"/>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people maximize? </a:t>
            </a:r>
            <a:endParaRPr lang="en-US" dirty="0"/>
          </a:p>
        </p:txBody>
      </p:sp>
      <p:sp>
        <p:nvSpPr>
          <p:cNvPr id="3" name="Content Placeholder 2"/>
          <p:cNvSpPr>
            <a:spLocks noGrp="1"/>
          </p:cNvSpPr>
          <p:nvPr>
            <p:ph idx="1"/>
          </p:nvPr>
        </p:nvSpPr>
        <p:spPr>
          <a:xfrm>
            <a:off x="871250" y="1428464"/>
            <a:ext cx="7010400" cy="5216402"/>
          </a:xfrm>
        </p:spPr>
        <p:txBody>
          <a:bodyPr>
            <a:normAutofit/>
          </a:bodyPr>
          <a:lstStyle/>
          <a:p>
            <a:r>
              <a:rPr lang="en-US" dirty="0" smtClean="0"/>
              <a:t>Herbert Simon [</a:t>
            </a:r>
            <a:r>
              <a:rPr lang="en-US" dirty="0" smtClean="0">
                <a:hlinkClick r:id="rId3"/>
              </a:rPr>
              <a:t>Nobel lecture, 1978</a:t>
            </a:r>
            <a:r>
              <a:rPr lang="en-US" dirty="0" smtClean="0"/>
              <a:t>]</a:t>
            </a:r>
          </a:p>
          <a:p>
            <a:pPr lvl="1"/>
            <a:r>
              <a:rPr lang="en-US" dirty="0" smtClean="0"/>
              <a:t>Bounded rationality</a:t>
            </a:r>
          </a:p>
          <a:p>
            <a:pPr lvl="1"/>
            <a:r>
              <a:rPr lang="en-US" dirty="0" smtClean="0"/>
              <a:t>Satisficing</a:t>
            </a:r>
          </a:p>
        </p:txBody>
      </p:sp>
    </p:spTree>
    <p:extLst>
      <p:ext uri="{BB962C8B-B14F-4D97-AF65-F5344CB8AC3E}">
        <p14:creationId xmlns:p14="http://schemas.microsoft.com/office/powerpoint/2010/main" val="2191674906"/>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curse of dimensionality</a:t>
            </a:r>
            <a:endParaRPr lang="en-US" dirty="0"/>
          </a:p>
        </p:txBody>
      </p:sp>
      <p:sp>
        <p:nvSpPr>
          <p:cNvPr id="4" name="Content Placeholder 3"/>
          <p:cNvSpPr>
            <a:spLocks noGrp="1"/>
          </p:cNvSpPr>
          <p:nvPr>
            <p:ph idx="1"/>
          </p:nvPr>
        </p:nvSpPr>
        <p:spPr/>
        <p:txBody>
          <a:bodyPr/>
          <a:lstStyle/>
          <a:p>
            <a:r>
              <a:rPr lang="en-US" dirty="0" smtClean="0"/>
              <a:t>8 products with 8 different attributes. 16.7 million different combinations of these goods.</a:t>
            </a:r>
            <a:endParaRPr lang="en-US" dirty="0"/>
          </a:p>
        </p:txBody>
      </p:sp>
    </p:spTree>
    <p:extLst>
      <p:ext uri="{BB962C8B-B14F-4D97-AF65-F5344CB8AC3E}">
        <p14:creationId xmlns:p14="http://schemas.microsoft.com/office/powerpoint/2010/main" val="1960423693"/>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Traps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Imagine there is a terrible disease reported, and although it affects only </a:t>
            </a:r>
            <a:r>
              <a:rPr lang="en-US" sz="2000" b="1" dirty="0" smtClean="0"/>
              <a:t>one in ten thousand people</a:t>
            </a:r>
            <a:r>
              <a:rPr lang="en-US" sz="2000" dirty="0" smtClean="0"/>
              <a:t>, it is absolutely lethal. You are worried about it, so you decide to undergo a medical test to see if you have the disease. No medical test is 100 percent accurate, but your doctor explains that this one is 99% accurate, regardless of whether or not you have the disease (in other words, it will deliver a correct positive or negative 99% of the time). You decide to take the test. You are a little nervous, but you think it’s a sensible thing to do. A blood sample is taken, and you are told the results will be send to you in a week.</a:t>
            </a:r>
          </a:p>
          <a:p>
            <a:pPr marL="0" indent="0">
              <a:buNone/>
            </a:pPr>
            <a:r>
              <a:rPr lang="en-US" sz="2000" dirty="0" smtClean="0"/>
              <a:t>A week later the envelop arrives from the testing center. You open it up and read the contents. Staring you in the face is the answer that you dreaded: the results are positive. The results have indicated that you have the lethal disease. And you are right to be, aren’t you?</a:t>
            </a:r>
          </a:p>
          <a:p>
            <a:pPr marL="0" indent="0">
              <a:buNone/>
            </a:pPr>
            <a:endParaRPr lang="en-US" sz="2000" dirty="0" smtClean="0"/>
          </a:p>
          <a:p>
            <a:pPr marL="0" indent="0">
              <a:buNone/>
            </a:pPr>
            <a:r>
              <a:rPr lang="en-US" sz="2000" dirty="0" smtClean="0"/>
              <a:t>How likely you are to have the disease?</a:t>
            </a:r>
            <a:endParaRPr lang="en-US" sz="2000" dirty="0"/>
          </a:p>
        </p:txBody>
      </p:sp>
    </p:spTree>
    <p:extLst>
      <p:ext uri="{BB962C8B-B14F-4D97-AF65-F5344CB8AC3E}">
        <p14:creationId xmlns:p14="http://schemas.microsoft.com/office/powerpoint/2010/main" val="2794687698"/>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Gambler’s Fallacy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 toss a coin several times, and record if it lands heads (H) or tails (T).</a:t>
            </a:r>
          </a:p>
          <a:p>
            <a:endParaRPr lang="en-US" dirty="0"/>
          </a:p>
          <a:p>
            <a:pPr marL="0" indent="0">
              <a:buNone/>
            </a:pPr>
            <a:r>
              <a:rPr lang="en-US" dirty="0" smtClean="0"/>
              <a:t>1. HHHHHHH</a:t>
            </a:r>
          </a:p>
          <a:p>
            <a:pPr marL="0" indent="0">
              <a:buNone/>
            </a:pPr>
            <a:r>
              <a:rPr lang="en-US" dirty="0" smtClean="0"/>
              <a:t>2. TTTTTTH</a:t>
            </a:r>
          </a:p>
          <a:p>
            <a:pPr marL="0" indent="0">
              <a:buNone/>
            </a:pPr>
            <a:r>
              <a:rPr lang="en-US" dirty="0" smtClean="0"/>
              <a:t>3. HTTHTH</a:t>
            </a:r>
          </a:p>
          <a:p>
            <a:pPr marL="0" indent="0">
              <a:buNone/>
            </a:pPr>
            <a:endParaRPr lang="en-US" dirty="0"/>
          </a:p>
          <a:p>
            <a:pPr marL="0" indent="0">
              <a:buNone/>
            </a:pPr>
            <a:r>
              <a:rPr lang="en-US" dirty="0" smtClean="0"/>
              <a:t>Which is most likely to be the real outcome?</a:t>
            </a:r>
            <a:endParaRPr lang="en-US" dirty="0"/>
          </a:p>
        </p:txBody>
      </p:sp>
    </p:spTree>
    <p:extLst>
      <p:ext uri="{BB962C8B-B14F-4D97-AF65-F5344CB8AC3E}">
        <p14:creationId xmlns:p14="http://schemas.microsoft.com/office/powerpoint/2010/main" val="4252958450"/>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Monty Hall problem</a:t>
            </a:r>
            <a:endParaRPr lang="en-US" dirty="0"/>
          </a:p>
        </p:txBody>
      </p:sp>
      <p:sp>
        <p:nvSpPr>
          <p:cNvPr id="3" name="Content Placeholder 2"/>
          <p:cNvSpPr>
            <a:spLocks noGrp="1"/>
          </p:cNvSpPr>
          <p:nvPr>
            <p:ph idx="1"/>
          </p:nvPr>
        </p:nvSpPr>
        <p:spPr/>
        <p:txBody>
          <a:bodyPr/>
          <a:lstStyle/>
          <a:p>
            <a:r>
              <a:rPr lang="en-US" dirty="0" smtClean="0"/>
              <a:t>[</a:t>
            </a:r>
            <a:r>
              <a:rPr lang="en-US" dirty="0" smtClean="0">
                <a:hlinkClick r:id="rId2"/>
              </a:rPr>
              <a:t>watch here</a:t>
            </a:r>
            <a:r>
              <a:rPr lang="en-US" dirty="0" smtClean="0"/>
              <a:t>] and [</a:t>
            </a:r>
            <a:r>
              <a:rPr lang="en-US" dirty="0" smtClean="0">
                <a:hlinkClick r:id="rId3"/>
              </a:rPr>
              <a:t>play here</a:t>
            </a:r>
            <a:r>
              <a:rPr lang="en-US" dirty="0" smtClean="0"/>
              <a:t>]</a:t>
            </a:r>
            <a:endParaRPr lang="en-US" dirty="0"/>
          </a:p>
        </p:txBody>
      </p:sp>
    </p:spTree>
    <p:extLst>
      <p:ext uri="{BB962C8B-B14F-4D97-AF65-F5344CB8AC3E}">
        <p14:creationId xmlns:p14="http://schemas.microsoft.com/office/powerpoint/2010/main" val="3953052288"/>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Superstitious Thinking</a:t>
            </a:r>
            <a:endParaRPr lang="en-US" dirty="0"/>
          </a:p>
        </p:txBody>
      </p:sp>
      <p:sp>
        <p:nvSpPr>
          <p:cNvPr id="3" name="Content Placeholder 2"/>
          <p:cNvSpPr>
            <a:spLocks noGrp="1"/>
          </p:cNvSpPr>
          <p:nvPr>
            <p:ph idx="1"/>
          </p:nvPr>
        </p:nvSpPr>
        <p:spPr/>
        <p:txBody>
          <a:bodyPr/>
          <a:lstStyle/>
          <a:p>
            <a:r>
              <a:rPr lang="en-US" dirty="0" smtClean="0"/>
              <a:t>Skinner’s experiments [</a:t>
            </a:r>
            <a:r>
              <a:rPr lang="en-US" dirty="0" smtClean="0">
                <a:hlinkClick r:id="rId2"/>
              </a:rPr>
              <a:t>watch here</a:t>
            </a:r>
            <a:r>
              <a:rPr lang="en-US" dirty="0" smtClean="0"/>
              <a:t>]</a:t>
            </a:r>
          </a:p>
          <a:p>
            <a:r>
              <a:rPr lang="en-US" dirty="0"/>
              <a:t>Why people believe weird things [</a:t>
            </a:r>
            <a:r>
              <a:rPr lang="en-US" dirty="0">
                <a:hlinkClick r:id="rId3"/>
              </a:rPr>
              <a:t>watch here</a:t>
            </a:r>
            <a:r>
              <a:rPr lang="en-US" dirty="0"/>
              <a:t>]</a:t>
            </a:r>
          </a:p>
          <a:p>
            <a:endParaRPr lang="en-US" dirty="0"/>
          </a:p>
        </p:txBody>
      </p:sp>
    </p:spTree>
    <p:extLst>
      <p:ext uri="{BB962C8B-B14F-4D97-AF65-F5344CB8AC3E}">
        <p14:creationId xmlns:p14="http://schemas.microsoft.com/office/powerpoint/2010/main" val="1671174814"/>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4478" y="603820"/>
            <a:ext cx="4594485" cy="5864436"/>
          </a:xfrm>
        </p:spPr>
        <p:txBody>
          <a:bodyPr>
            <a:noAutofit/>
          </a:bodyPr>
          <a:lstStyle/>
          <a:p>
            <a:pPr marL="0" indent="0">
              <a:buNone/>
            </a:pPr>
            <a:r>
              <a:rPr lang="en-US" sz="1100" dirty="0"/>
              <a:t>Abraham Lincoln was elected to Congress in </a:t>
            </a:r>
            <a:r>
              <a:rPr lang="en-US" sz="1100" dirty="0" smtClean="0"/>
              <a:t>1846, and President </a:t>
            </a:r>
            <a:r>
              <a:rPr lang="en-US" sz="1100" dirty="0"/>
              <a:t>in 1860. </a:t>
            </a:r>
            <a:br>
              <a:rPr lang="en-US" sz="1100" dirty="0"/>
            </a:br>
            <a:r>
              <a:rPr lang="en-US" sz="1100" dirty="0"/>
              <a:t>John F. Kennedy was elected to Congress in </a:t>
            </a:r>
            <a:r>
              <a:rPr lang="en-US" sz="1100" dirty="0" smtClean="0"/>
              <a:t>1946, and President </a:t>
            </a:r>
            <a:r>
              <a:rPr lang="en-US" sz="1100" dirty="0"/>
              <a:t>in 1960. </a:t>
            </a:r>
            <a:br>
              <a:rPr lang="en-US" sz="1100" dirty="0"/>
            </a:br>
            <a:endParaRPr lang="en-US" sz="1100" dirty="0" smtClean="0"/>
          </a:p>
          <a:p>
            <a:pPr marL="0" indent="0">
              <a:buNone/>
            </a:pPr>
            <a:r>
              <a:rPr lang="en-US" sz="1100" dirty="0" smtClean="0"/>
              <a:t>Both </a:t>
            </a:r>
            <a:r>
              <a:rPr lang="en-US" sz="1100" dirty="0"/>
              <a:t>Presidents were shot on a Friday. </a:t>
            </a:r>
            <a:br>
              <a:rPr lang="en-US" sz="1100" dirty="0"/>
            </a:br>
            <a:r>
              <a:rPr lang="en-US" sz="1100" dirty="0"/>
              <a:t>Both Presidents were shot in the head </a:t>
            </a:r>
            <a:br>
              <a:rPr lang="en-US" sz="1100" dirty="0"/>
            </a:br>
            <a:r>
              <a:rPr lang="en-US" sz="1100" dirty="0"/>
              <a:t/>
            </a:r>
            <a:br>
              <a:rPr lang="en-US" sz="1100" dirty="0"/>
            </a:br>
            <a:r>
              <a:rPr lang="en-US" sz="1100" dirty="0"/>
              <a:t>Lincoln 's secretary was named Kennedy. </a:t>
            </a:r>
            <a:br>
              <a:rPr lang="en-US" sz="1100" dirty="0"/>
            </a:br>
            <a:r>
              <a:rPr lang="en-US" sz="1100" dirty="0"/>
              <a:t>Kennedy's Secretary was named Lincoln . </a:t>
            </a:r>
            <a:br>
              <a:rPr lang="en-US" sz="1100" dirty="0"/>
            </a:br>
            <a:r>
              <a:rPr lang="en-US" sz="1100" dirty="0"/>
              <a:t/>
            </a:r>
            <a:br>
              <a:rPr lang="en-US" sz="1100" dirty="0"/>
            </a:br>
            <a:r>
              <a:rPr lang="en-US" sz="1100" dirty="0"/>
              <a:t>Both were assassinated by Southerners. </a:t>
            </a:r>
            <a:br>
              <a:rPr lang="en-US" sz="1100" dirty="0"/>
            </a:br>
            <a:r>
              <a:rPr lang="en-US" sz="1100" dirty="0"/>
              <a:t>Both were succeeded by Southerners named Johnson. </a:t>
            </a:r>
            <a:br>
              <a:rPr lang="en-US" sz="1100" dirty="0"/>
            </a:br>
            <a:r>
              <a:rPr lang="en-US" sz="1100" dirty="0"/>
              <a:t/>
            </a:r>
            <a:br>
              <a:rPr lang="en-US" sz="1100" dirty="0"/>
            </a:br>
            <a:r>
              <a:rPr lang="en-US" sz="1100" dirty="0"/>
              <a:t>Andrew Johnson, who succeeded Lincoln , was born in 1808. </a:t>
            </a:r>
            <a:br>
              <a:rPr lang="en-US" sz="1100" dirty="0"/>
            </a:br>
            <a:r>
              <a:rPr lang="en-US" sz="1100" dirty="0"/>
              <a:t>Lyndon Johnson, who succeeded Kennedy, was born in 1908. </a:t>
            </a:r>
            <a:endParaRPr lang="en-US" sz="1100" dirty="0" smtClean="0"/>
          </a:p>
          <a:p>
            <a:pPr marL="0" indent="0">
              <a:buNone/>
            </a:pPr>
            <a:endParaRPr lang="en-US" sz="1100" dirty="0" smtClean="0"/>
          </a:p>
          <a:p>
            <a:pPr marL="0" indent="0">
              <a:buNone/>
            </a:pPr>
            <a:r>
              <a:rPr lang="en-US" sz="1100" dirty="0"/>
              <a:t>John Wilkes Booth, who assassinated Lincoln , was born in 1839. </a:t>
            </a:r>
            <a:br>
              <a:rPr lang="en-US" sz="1100" dirty="0"/>
            </a:br>
            <a:r>
              <a:rPr lang="en-US" sz="1100" dirty="0"/>
              <a:t>Lee Harvey Oswald, who assassinated Kennedy, was born in 1939. </a:t>
            </a:r>
            <a:endParaRPr lang="en-US" sz="1100" dirty="0" smtClean="0"/>
          </a:p>
          <a:p>
            <a:pPr marL="0" indent="0">
              <a:buNone/>
            </a:pPr>
            <a:endParaRPr lang="en-US" sz="1100" dirty="0"/>
          </a:p>
          <a:p>
            <a:pPr marL="0" indent="0">
              <a:buNone/>
            </a:pPr>
            <a:r>
              <a:rPr lang="en-US" sz="1100" dirty="0"/>
              <a:t>Lincoln was shot at the theater named 'Ford.' </a:t>
            </a:r>
            <a:br>
              <a:rPr lang="en-US" sz="1100" dirty="0"/>
            </a:br>
            <a:r>
              <a:rPr lang="en-US" sz="1100" dirty="0"/>
              <a:t>Kennedy was shot in a car called ' Lincoln ' made by 'Ford.' </a:t>
            </a:r>
            <a:br>
              <a:rPr lang="en-US" sz="1100" dirty="0"/>
            </a:br>
            <a:r>
              <a:rPr lang="en-US" sz="1100" dirty="0"/>
              <a:t/>
            </a:r>
            <a:br>
              <a:rPr lang="en-US" sz="1100" dirty="0"/>
            </a:br>
            <a:r>
              <a:rPr lang="en-US" sz="1100" dirty="0"/>
              <a:t>Lincoln was shot in a theater and his assassin ran and hid in a warehouse. </a:t>
            </a:r>
            <a:br>
              <a:rPr lang="en-US" sz="1100" dirty="0"/>
            </a:br>
            <a:r>
              <a:rPr lang="en-US" sz="1100" dirty="0"/>
              <a:t>Kennedy was shot from a warehouse and his assassin ran and hid in a theater. </a:t>
            </a:r>
            <a:br>
              <a:rPr lang="en-US" sz="1100" dirty="0"/>
            </a:br>
            <a:r>
              <a:rPr lang="en-US" sz="1100" dirty="0"/>
              <a:t/>
            </a:r>
            <a:br>
              <a:rPr lang="en-US" sz="1100" dirty="0"/>
            </a:br>
            <a:r>
              <a:rPr lang="en-US" sz="1100" dirty="0"/>
              <a:t>Booth and Oswald were assassinated before their trials. </a:t>
            </a:r>
            <a:br>
              <a:rPr lang="en-US" sz="1100" dirty="0"/>
            </a:br>
            <a:endParaRPr lang="en-US" sz="1100" dirty="0" smtClean="0"/>
          </a:p>
          <a:p>
            <a:pPr marL="0" indent="0">
              <a:buNone/>
            </a:pPr>
            <a:r>
              <a:rPr lang="en-US" sz="1100" dirty="0" smtClean="0"/>
              <a:t>A </a:t>
            </a:r>
            <a:r>
              <a:rPr lang="en-US" sz="1100" dirty="0"/>
              <a:t>week before Lincoln was shot, he was in Monroe , Maryland </a:t>
            </a:r>
            <a:br>
              <a:rPr lang="en-US" sz="1100" dirty="0"/>
            </a:br>
            <a:r>
              <a:rPr lang="en-US" sz="1100" dirty="0"/>
              <a:t>A week before Kennedy was shot, he was in Marilyn Monroe. </a:t>
            </a:r>
          </a:p>
        </p:txBody>
      </p:sp>
      <p:pic>
        <p:nvPicPr>
          <p:cNvPr id="1026" name="Picture 2" descr="http://www.redicecreations.com/ul_img/3562lincolnkenne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8960" y="607104"/>
            <a:ext cx="3529611" cy="230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334128"/>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 </a:t>
            </a:r>
            <a:r>
              <a:rPr lang="en-US" dirty="0" err="1" smtClean="0"/>
              <a:t>vs</a:t>
            </a:r>
            <a:r>
              <a:rPr lang="en-US" dirty="0" smtClean="0"/>
              <a:t> Reason</a:t>
            </a:r>
            <a:endParaRPr lang="en-US" dirty="0"/>
          </a:p>
        </p:txBody>
      </p:sp>
    </p:spTree>
    <p:extLst>
      <p:ext uri="{BB962C8B-B14F-4D97-AF65-F5344CB8AC3E}">
        <p14:creationId xmlns:p14="http://schemas.microsoft.com/office/powerpoint/2010/main" val="3849887549"/>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Perception is reference dependent</a:t>
            </a:r>
            <a:endParaRPr lang="en-US" sz="3600" dirty="0"/>
          </a:p>
        </p:txBody>
      </p:sp>
      <p:sp>
        <p:nvSpPr>
          <p:cNvPr id="3" name="Content Placeholder 2"/>
          <p:cNvSpPr>
            <a:spLocks noGrp="1"/>
          </p:cNvSpPr>
          <p:nvPr>
            <p:ph idx="1"/>
          </p:nvPr>
        </p:nvSpPr>
        <p:spPr>
          <a:xfrm>
            <a:off x="1380357" y="1343402"/>
            <a:ext cx="7010400" cy="4572000"/>
          </a:xfrm>
        </p:spPr>
        <p:txBody>
          <a:bodyPr/>
          <a:lstStyle/>
          <a:p>
            <a:r>
              <a:rPr lang="en-US" sz="1800" dirty="0" smtClean="0">
                <a:hlinkClick r:id="rId3"/>
              </a:rPr>
              <a:t>http://web.mit.edu/persci/gaz/gaz-teaching/flash/koffka-movie.swf</a:t>
            </a:r>
            <a:r>
              <a:rPr lang="en-US" sz="1800" dirty="0" smtClean="0"/>
              <a:t> (</a:t>
            </a:r>
            <a:r>
              <a:rPr lang="en-US" sz="1800" dirty="0" err="1" smtClean="0"/>
              <a:t>Kofka</a:t>
            </a:r>
            <a:r>
              <a:rPr lang="en-US" sz="1800" dirty="0" smtClean="0"/>
              <a:t> ring)</a:t>
            </a:r>
          </a:p>
          <a:p>
            <a:r>
              <a:rPr lang="en-US" sz="1800" dirty="0" smtClean="0">
                <a:hlinkClick r:id="rId4"/>
              </a:rPr>
              <a:t>http://www.youtube.com/watch?v=l-_NneB5fmY</a:t>
            </a:r>
            <a:r>
              <a:rPr lang="en-US" sz="1800" dirty="0" smtClean="0"/>
              <a:t> (circle illusion)</a:t>
            </a:r>
            <a:endParaRPr lang="en-US" sz="1800" dirty="0"/>
          </a:p>
        </p:txBody>
      </p:sp>
      <p:pic>
        <p:nvPicPr>
          <p:cNvPr id="2050" name="Picture 2" descr="http://www.ferryvd.nl/uploads/images/relativity/relativity_nrm.jpg"/>
          <p:cNvPicPr>
            <a:picLocks noChangeAspect="1" noChangeArrowheads="1"/>
          </p:cNvPicPr>
          <p:nvPr/>
        </p:nvPicPr>
        <p:blipFill>
          <a:blip r:embed="rId5" cstate="print"/>
          <a:srcRect/>
          <a:stretch>
            <a:fillRect/>
          </a:stretch>
        </p:blipFill>
        <p:spPr bwMode="auto">
          <a:xfrm>
            <a:off x="1790121" y="2437905"/>
            <a:ext cx="4161692" cy="4161693"/>
          </a:xfrm>
          <a:prstGeom prst="rect">
            <a:avLst/>
          </a:prstGeom>
          <a:noFill/>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914400"/>
            <a:ext cx="63484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71600"/>
            <a:ext cx="5867400" cy="457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151" y="888752"/>
            <a:ext cx="6349207" cy="4952381"/>
          </a:xfrm>
          <a:prstGeom prst="rect">
            <a:avLst/>
          </a:prstGeom>
        </p:spPr>
      </p:pic>
      <p:sp>
        <p:nvSpPr>
          <p:cNvPr id="2" name="TextBox 1"/>
          <p:cNvSpPr txBox="1"/>
          <p:nvPr/>
        </p:nvSpPr>
        <p:spPr>
          <a:xfrm>
            <a:off x="2514600" y="404980"/>
            <a:ext cx="4606200" cy="437043"/>
          </a:xfrm>
          <a:prstGeom prst="rect">
            <a:avLst/>
          </a:prstGeom>
          <a:noFill/>
        </p:spPr>
        <p:txBody>
          <a:bodyPr wrap="square" rtlCol="0">
            <a:spAutoFit/>
          </a:bodyPr>
          <a:lstStyle/>
          <a:p>
            <a:r>
              <a:rPr lang="en-US" sz="2800" b="1" dirty="0" smtClean="0"/>
              <a:t>Which is lighter? A or B?</a:t>
            </a:r>
            <a:endParaRPr lang="en-US" sz="2800" b="1" dirty="0"/>
          </a:p>
        </p:txBody>
      </p:sp>
    </p:spTree>
    <p:extLst>
      <p:ext uri="{BB962C8B-B14F-4D97-AF65-F5344CB8AC3E}">
        <p14:creationId xmlns:p14="http://schemas.microsoft.com/office/powerpoint/2010/main" val="30562455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additive="base">
                                        <p:cTn id="7" dur="1500" fill="hold"/>
                                        <p:tgtEl>
                                          <p:spTgt spid="3079"/>
                                        </p:tgtEl>
                                        <p:attrNameLst>
                                          <p:attrName>ppt_x</p:attrName>
                                        </p:attrNameLst>
                                      </p:cBhvr>
                                      <p:tavLst>
                                        <p:tav tm="0">
                                          <p:val>
                                            <p:strVal val="0-#ppt_w/2"/>
                                          </p:val>
                                        </p:tav>
                                        <p:tav tm="100000">
                                          <p:val>
                                            <p:strVal val="#ppt_x"/>
                                          </p:val>
                                        </p:tav>
                                      </p:tavLst>
                                    </p:anim>
                                    <p:anim calcmode="lin" valueType="num">
                                      <p:cBhvr additive="base">
                                        <p:cTn id="8" dur="1500" fill="hold"/>
                                        <p:tgtEl>
                                          <p:spTgt spid="30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079"/>
                                        </p:tgtEl>
                                        <p:attrNameLst>
                                          <p:attrName>ppt_x</p:attrName>
                                        </p:attrNameLst>
                                      </p:cBhvr>
                                      <p:tavLst>
                                        <p:tav tm="0">
                                          <p:val>
                                            <p:strVal val="ppt_x"/>
                                          </p:val>
                                        </p:tav>
                                        <p:tav tm="100000">
                                          <p:val>
                                            <p:strVal val="ppt_x"/>
                                          </p:val>
                                        </p:tav>
                                      </p:tavLst>
                                    </p:anim>
                                    <p:anim calcmode="lin" valueType="num">
                                      <p:cBhvr additive="base">
                                        <p:cTn id="13" dur="500"/>
                                        <p:tgtEl>
                                          <p:spTgt spid="3079"/>
                                        </p:tgtEl>
                                        <p:attrNameLst>
                                          <p:attrName>ppt_y</p:attrName>
                                        </p:attrNameLst>
                                      </p:cBhvr>
                                      <p:tavLst>
                                        <p:tav tm="0">
                                          <p:val>
                                            <p:strVal val="ppt_y"/>
                                          </p:val>
                                        </p:tav>
                                        <p:tav tm="100000">
                                          <p:val>
                                            <p:strVal val="1+ppt_h/2"/>
                                          </p:val>
                                        </p:tav>
                                      </p:tavLst>
                                    </p:anim>
                                    <p:set>
                                      <p:cBhvr>
                                        <p:cTn id="14" dur="1" fill="hold">
                                          <p:stCondLst>
                                            <p:cond delay="499"/>
                                          </p:stCondLst>
                                        </p:cTn>
                                        <p:tgtEl>
                                          <p:spTgt spid="30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Welfare /moral implications</a:t>
            </a:r>
            <a:endParaRPr lang="en-US" dirty="0"/>
          </a:p>
        </p:txBody>
      </p:sp>
      <p:sp>
        <p:nvSpPr>
          <p:cNvPr id="3" name="Content Placeholder 2"/>
          <p:cNvSpPr>
            <a:spLocks noGrp="1"/>
          </p:cNvSpPr>
          <p:nvPr>
            <p:ph idx="1"/>
          </p:nvPr>
        </p:nvSpPr>
        <p:spPr>
          <a:xfrm>
            <a:off x="457200" y="1600200"/>
            <a:ext cx="8229600" cy="4814047"/>
          </a:xfrm>
        </p:spPr>
        <p:txBody>
          <a:bodyPr>
            <a:normAutofit/>
          </a:bodyPr>
          <a:lstStyle/>
          <a:p>
            <a:r>
              <a:rPr lang="en-US" sz="2800" dirty="0" smtClean="0"/>
              <a:t>Markets are </a:t>
            </a:r>
            <a:r>
              <a:rPr lang="en-US" sz="2800" b="1" dirty="0" smtClean="0"/>
              <a:t>efficient</a:t>
            </a:r>
            <a:r>
              <a:rPr lang="en-US" sz="2800" dirty="0" smtClean="0"/>
              <a:t>.</a:t>
            </a:r>
            <a:endParaRPr lang="en-US" sz="1800" dirty="0" smtClean="0"/>
          </a:p>
          <a:p>
            <a:r>
              <a:rPr lang="en-US" sz="2800" dirty="0" smtClean="0"/>
              <a:t>Consumers are always making the </a:t>
            </a:r>
            <a:r>
              <a:rPr lang="en-US" sz="2800" b="1" dirty="0" smtClean="0"/>
              <a:t>right </a:t>
            </a:r>
            <a:r>
              <a:rPr lang="en-US" sz="2800" dirty="0" smtClean="0"/>
              <a:t>choices so they should be </a:t>
            </a:r>
            <a:r>
              <a:rPr lang="en-US" sz="2800" b="1" dirty="0" smtClean="0"/>
              <a:t>free</a:t>
            </a:r>
            <a:r>
              <a:rPr lang="en-US" sz="2800" dirty="0" smtClean="0"/>
              <a:t> to consume whatever they want.</a:t>
            </a:r>
            <a:endParaRPr lang="en-US" sz="1800" dirty="0" smtClean="0"/>
          </a:p>
          <a:p>
            <a:r>
              <a:rPr lang="en-US" sz="2800" b="1" dirty="0" smtClean="0"/>
              <a:t>Economic growth </a:t>
            </a:r>
            <a:r>
              <a:rPr lang="en-US" sz="2800" dirty="0" smtClean="0"/>
              <a:t>is desirable (more is better). Consumerism.</a:t>
            </a:r>
          </a:p>
          <a:p>
            <a:r>
              <a:rPr lang="en-US" sz="2800" dirty="0" smtClean="0"/>
              <a:t>All goods are equally </a:t>
            </a:r>
            <a:r>
              <a:rPr lang="en-US" sz="2800" b="1" dirty="0" smtClean="0"/>
              <a:t>meritorious</a:t>
            </a:r>
            <a:r>
              <a:rPr lang="en-US" sz="2800" dirty="0" smtClean="0"/>
              <a:t>. </a:t>
            </a:r>
            <a:r>
              <a:rPr lang="en-US" sz="2800" b="1" dirty="0" smtClean="0"/>
              <a:t>Meritocracy</a:t>
            </a:r>
            <a:r>
              <a:rPr lang="en-US" sz="2800" dirty="0" smtClean="0"/>
              <a:t>.</a:t>
            </a:r>
            <a:endParaRPr lang="en-US" sz="2800" dirty="0" smtClean="0"/>
          </a:p>
          <a:p>
            <a:r>
              <a:rPr lang="en-US" sz="2800" dirty="0" smtClean="0"/>
              <a:t>Anthropocentrism.</a:t>
            </a:r>
          </a:p>
          <a:p>
            <a:r>
              <a:rPr lang="en-US" sz="2800" dirty="0" smtClean="0"/>
              <a:t>Humans should be </a:t>
            </a:r>
            <a:r>
              <a:rPr lang="en-US" sz="2800" b="1" dirty="0" smtClean="0"/>
              <a:t>separate</a:t>
            </a:r>
            <a:r>
              <a:rPr lang="en-US" sz="2800" dirty="0" smtClean="0"/>
              <a:t> and </a:t>
            </a:r>
            <a:r>
              <a:rPr lang="en-US" sz="2800" b="1" dirty="0" smtClean="0"/>
              <a:t>self-serving</a:t>
            </a:r>
            <a:r>
              <a:rPr lang="en-US" sz="2800" dirty="0" smtClean="0"/>
              <a:t> entities</a:t>
            </a:r>
            <a:r>
              <a:rPr lang="en-US" sz="2800" dirty="0" smtClean="0"/>
              <a:t>.</a:t>
            </a:r>
          </a:p>
          <a:p>
            <a:r>
              <a:rPr lang="en-US" sz="2800" dirty="0" smtClean="0"/>
              <a:t>Robert Frank’s study.</a:t>
            </a:r>
            <a:endParaRPr lang="en-US" sz="2800" dirty="0" smtClean="0"/>
          </a:p>
          <a:p>
            <a:pPr marL="0" indent="0">
              <a:buNone/>
            </a:pPr>
            <a:endParaRPr lang="en-US" sz="3600" dirty="0" smtClean="0"/>
          </a:p>
          <a:p>
            <a:endParaRPr lang="en-US" sz="2000"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57605507"/>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pic>
        <p:nvPicPr>
          <p:cNvPr id="5" name="Picture 2" descr="http://rephaim23.files.wordpress.com/2012/06/scullscale-herectusman.jpe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828800"/>
            <a:ext cx="5934891"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8400" y="5421868"/>
            <a:ext cx="1600200" cy="369332"/>
          </a:xfrm>
          <a:prstGeom prst="rect">
            <a:avLst/>
          </a:prstGeom>
          <a:noFill/>
        </p:spPr>
        <p:txBody>
          <a:bodyPr wrap="square" rtlCol="0">
            <a:spAutoFit/>
          </a:bodyPr>
          <a:lstStyle/>
          <a:p>
            <a:r>
              <a:rPr lang="en-US" dirty="0" smtClean="0"/>
              <a:t>Homo erectus</a:t>
            </a:r>
            <a:endParaRPr lang="en-US" dirty="0"/>
          </a:p>
        </p:txBody>
      </p:sp>
      <p:sp>
        <p:nvSpPr>
          <p:cNvPr id="7" name="TextBox 6"/>
          <p:cNvSpPr txBox="1"/>
          <p:nvPr/>
        </p:nvSpPr>
        <p:spPr>
          <a:xfrm>
            <a:off x="5943600" y="5416280"/>
            <a:ext cx="1600200" cy="369332"/>
          </a:xfrm>
          <a:prstGeom prst="rect">
            <a:avLst/>
          </a:prstGeom>
          <a:noFill/>
        </p:spPr>
        <p:txBody>
          <a:bodyPr wrap="square" rtlCol="0">
            <a:spAutoFit/>
          </a:bodyPr>
          <a:lstStyle/>
          <a:p>
            <a:r>
              <a:rPr lang="en-US" dirty="0" smtClean="0"/>
              <a:t>Homo sapiens</a:t>
            </a:r>
            <a:endParaRPr lang="en-US" dirty="0"/>
          </a:p>
        </p:txBody>
      </p:sp>
      <p:sp>
        <p:nvSpPr>
          <p:cNvPr id="8" name="TextBox 7"/>
          <p:cNvSpPr txBox="1"/>
          <p:nvPr/>
        </p:nvSpPr>
        <p:spPr>
          <a:xfrm>
            <a:off x="1752600" y="1415534"/>
            <a:ext cx="5852446" cy="369332"/>
          </a:xfrm>
          <a:prstGeom prst="rect">
            <a:avLst/>
          </a:prstGeom>
          <a:noFill/>
        </p:spPr>
        <p:txBody>
          <a:bodyPr wrap="square" rtlCol="0">
            <a:spAutoFit/>
          </a:bodyPr>
          <a:lstStyle/>
          <a:p>
            <a:r>
              <a:rPr lang="en-US" dirty="0" smtClean="0"/>
              <a:t>Brain size has almost tripled over the last 2 million years.</a:t>
            </a:r>
            <a:endParaRPr lang="en-US" dirty="0"/>
          </a:p>
        </p:txBody>
      </p:sp>
    </p:spTree>
    <p:extLst>
      <p:ext uri="{BB962C8B-B14F-4D97-AF65-F5344CB8AC3E}">
        <p14:creationId xmlns:p14="http://schemas.microsoft.com/office/powerpoint/2010/main" val="2321498005"/>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edia.salon.com/2012/08/ravenous_brain_rec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6435329" cy="42902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91882" y="1647699"/>
            <a:ext cx="1513318" cy="338554"/>
          </a:xfrm>
          <a:prstGeom prst="rect">
            <a:avLst/>
          </a:prstGeom>
          <a:noFill/>
        </p:spPr>
        <p:txBody>
          <a:bodyPr wrap="square" rtlCol="0">
            <a:spAutoFit/>
          </a:bodyPr>
          <a:lstStyle/>
          <a:p>
            <a:r>
              <a:rPr lang="en-US" sz="1600" dirty="0" smtClean="0">
                <a:solidFill>
                  <a:schemeClr val="bg1"/>
                </a:solidFill>
              </a:rPr>
              <a:t>Frontal lobe</a:t>
            </a:r>
            <a:endParaRPr lang="en-US" sz="1600" dirty="0">
              <a:solidFill>
                <a:schemeClr val="bg1"/>
              </a:solidFill>
            </a:endParaRPr>
          </a:p>
        </p:txBody>
      </p:sp>
      <p:sp>
        <p:nvSpPr>
          <p:cNvPr id="7" name="TextBox 6"/>
          <p:cNvSpPr txBox="1"/>
          <p:nvPr/>
        </p:nvSpPr>
        <p:spPr>
          <a:xfrm>
            <a:off x="1219200" y="2432701"/>
            <a:ext cx="1981200" cy="584775"/>
          </a:xfrm>
          <a:prstGeom prst="rect">
            <a:avLst/>
          </a:prstGeom>
          <a:noFill/>
        </p:spPr>
        <p:txBody>
          <a:bodyPr wrap="square" rtlCol="0">
            <a:spAutoFit/>
          </a:bodyPr>
          <a:lstStyle/>
          <a:p>
            <a:pPr algn="ctr"/>
            <a:r>
              <a:rPr lang="en-US" sz="1600" dirty="0" smtClean="0">
                <a:solidFill>
                  <a:schemeClr val="bg1"/>
                </a:solidFill>
              </a:rPr>
              <a:t>Pre-frontal </a:t>
            </a:r>
          </a:p>
          <a:p>
            <a:pPr algn="ctr"/>
            <a:r>
              <a:rPr lang="en-US" sz="1600" dirty="0" smtClean="0">
                <a:solidFill>
                  <a:schemeClr val="bg1"/>
                </a:solidFill>
              </a:rPr>
              <a:t>cortex</a:t>
            </a:r>
            <a:endParaRPr lang="en-US" sz="1600" dirty="0">
              <a:solidFill>
                <a:schemeClr val="bg1"/>
              </a:solidFill>
            </a:endParaRPr>
          </a:p>
        </p:txBody>
      </p:sp>
      <p:cxnSp>
        <p:nvCxnSpPr>
          <p:cNvPr id="10" name="Straight Arrow Connector 9"/>
          <p:cNvCxnSpPr/>
          <p:nvPr/>
        </p:nvCxnSpPr>
        <p:spPr>
          <a:xfrm>
            <a:off x="3205384" y="1816976"/>
            <a:ext cx="457200" cy="15361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747473" y="2583679"/>
            <a:ext cx="381000" cy="4244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66800" y="685800"/>
            <a:ext cx="7393200" cy="535531"/>
          </a:xfrm>
          <a:prstGeom prst="rect">
            <a:avLst/>
          </a:prstGeom>
          <a:noFill/>
        </p:spPr>
        <p:txBody>
          <a:bodyPr wrap="square" rtlCol="0">
            <a:spAutoFit/>
          </a:bodyPr>
          <a:lstStyle/>
          <a:p>
            <a:pPr algn="ctr"/>
            <a:r>
              <a:rPr lang="en-US" sz="1800" dirty="0" smtClean="0"/>
              <a:t>Much of the growth in brain size is associated with the development of the frontal lobe and pre-frontal cortex (where simulation takes place).</a:t>
            </a:r>
            <a:endParaRPr lang="en-US" sz="1800" dirty="0"/>
          </a:p>
        </p:txBody>
      </p:sp>
    </p:spTree>
    <p:extLst>
      <p:ext uri="{BB962C8B-B14F-4D97-AF65-F5344CB8AC3E}">
        <p14:creationId xmlns:p14="http://schemas.microsoft.com/office/powerpoint/2010/main" val="3475913896"/>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Quiz</a:t>
            </a:r>
            <a:endParaRPr lang="en-US" dirty="0"/>
          </a:p>
        </p:txBody>
      </p:sp>
      <p:pic>
        <p:nvPicPr>
          <p:cNvPr id="6146" name="Picture 2" descr="http://i.telegraph.co.uk/multimedia/archive/02309/lottery-bayford_230973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14575"/>
            <a:ext cx="439479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expectedresult.co.uk/crp/wp-content/uploads/2010/09/bell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828" y="2314575"/>
            <a:ext cx="3999432"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77800" y="1345800"/>
            <a:ext cx="5827800" cy="387798"/>
          </a:xfrm>
          <a:prstGeom prst="rect">
            <a:avLst/>
          </a:prstGeom>
          <a:noFill/>
        </p:spPr>
        <p:txBody>
          <a:bodyPr wrap="square" rtlCol="0">
            <a:spAutoFit/>
          </a:bodyPr>
          <a:lstStyle/>
          <a:p>
            <a:r>
              <a:rPr lang="en-US" dirty="0" smtClean="0"/>
              <a:t>How smart is your pre-frontal cortex?</a:t>
            </a:r>
            <a:endParaRPr lang="en-US" dirty="0"/>
          </a:p>
        </p:txBody>
      </p:sp>
    </p:spTree>
    <p:extLst>
      <p:ext uri="{BB962C8B-B14F-4D97-AF65-F5344CB8AC3E}">
        <p14:creationId xmlns:p14="http://schemas.microsoft.com/office/powerpoint/2010/main" val="1932842161"/>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year later…</a:t>
            </a:r>
            <a:endParaRPr lang="en-US" dirty="0"/>
          </a:p>
        </p:txBody>
      </p:sp>
      <p:pic>
        <p:nvPicPr>
          <p:cNvPr id="7170" name="Picture 2" descr="http://bloximages.chicago2.vip.townnews.com/lodinews.com/content/tncms/assets/v3/editorial/f/7b/f7ba58af-58e7-5a2b-a0b0-22a794006aea/4c28c393b5aad.preview-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895" y="2697997"/>
            <a:ext cx="3023805" cy="220737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coedmagazine.files.wordpress.com/2012/11/jack-whittaker.jpg?w=5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97997"/>
            <a:ext cx="3657600" cy="2194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04900" y="1442396"/>
            <a:ext cx="6934200" cy="707886"/>
          </a:xfrm>
          <a:prstGeom prst="rect">
            <a:avLst/>
          </a:prstGeom>
          <a:noFill/>
        </p:spPr>
        <p:txBody>
          <a:bodyPr wrap="square" rtlCol="0">
            <a:spAutoFit/>
          </a:bodyPr>
          <a:lstStyle/>
          <a:p>
            <a:r>
              <a:rPr lang="en-US" sz="2000" dirty="0" smtClean="0"/>
              <a:t>Both lottery winners and paraplegics report levels of happiness similar to their happiness prior to the major life event.</a:t>
            </a:r>
            <a:endParaRPr lang="en-US" sz="2000" dirty="0"/>
          </a:p>
        </p:txBody>
      </p:sp>
    </p:spTree>
    <p:extLst>
      <p:ext uri="{BB962C8B-B14F-4D97-AF65-F5344CB8AC3E}">
        <p14:creationId xmlns:p14="http://schemas.microsoft.com/office/powerpoint/2010/main" val="809101218"/>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Bias</a:t>
            </a:r>
            <a:endParaRPr lang="en-US" dirty="0"/>
          </a:p>
        </p:txBody>
      </p:sp>
      <p:sp>
        <p:nvSpPr>
          <p:cNvPr id="3" name="Content Placeholder 2"/>
          <p:cNvSpPr>
            <a:spLocks noGrp="1"/>
          </p:cNvSpPr>
          <p:nvPr>
            <p:ph idx="1"/>
          </p:nvPr>
        </p:nvSpPr>
        <p:spPr/>
        <p:txBody>
          <a:bodyPr>
            <a:normAutofit/>
          </a:bodyPr>
          <a:lstStyle/>
          <a:p>
            <a:r>
              <a:rPr lang="en-US" dirty="0" smtClean="0"/>
              <a:t>We often fail to estimate how much utility (happiness) our choices will bring us.</a:t>
            </a:r>
          </a:p>
          <a:p>
            <a:pPr lvl="1"/>
            <a:r>
              <a:rPr lang="en-US" dirty="0" smtClean="0"/>
              <a:t>Romantic partner</a:t>
            </a:r>
          </a:p>
          <a:p>
            <a:pPr lvl="1"/>
            <a:r>
              <a:rPr lang="en-US" dirty="0" smtClean="0"/>
              <a:t>Passing a college exam</a:t>
            </a:r>
          </a:p>
          <a:p>
            <a:pPr lvl="1"/>
            <a:r>
              <a:rPr lang="en-US" dirty="0" smtClean="0"/>
              <a:t>Medical tests</a:t>
            </a:r>
          </a:p>
          <a:p>
            <a:pPr lvl="1"/>
            <a:r>
              <a:rPr lang="en-US" dirty="0" smtClean="0"/>
              <a:t>Injuries</a:t>
            </a:r>
          </a:p>
          <a:p>
            <a:pPr lvl="1"/>
            <a:r>
              <a:rPr lang="en-US" dirty="0" smtClean="0"/>
              <a:t>Sporting events</a:t>
            </a:r>
          </a:p>
          <a:p>
            <a:pPr lvl="1"/>
            <a:r>
              <a:rPr lang="en-US" dirty="0" smtClean="0"/>
              <a:t>Weight loss </a:t>
            </a:r>
          </a:p>
        </p:txBody>
      </p:sp>
    </p:spTree>
    <p:extLst>
      <p:ext uri="{BB962C8B-B14F-4D97-AF65-F5344CB8AC3E}">
        <p14:creationId xmlns:p14="http://schemas.microsoft.com/office/powerpoint/2010/main" val="4020723413"/>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00" y="253038"/>
            <a:ext cx="8229600" cy="1143000"/>
          </a:xfrm>
        </p:spPr>
        <p:txBody>
          <a:bodyPr/>
          <a:lstStyle/>
          <a:p>
            <a:r>
              <a:rPr lang="en-US" dirty="0" smtClean="0"/>
              <a:t>Expected </a:t>
            </a:r>
            <a:r>
              <a:rPr lang="en-US" dirty="0" err="1" smtClean="0"/>
              <a:t>vs</a:t>
            </a:r>
            <a:r>
              <a:rPr lang="en-US" dirty="0" smtClean="0"/>
              <a:t> Experienced Utility</a:t>
            </a:r>
            <a:endParaRPr lang="en-US"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b="1" dirty="0" smtClean="0"/>
              <a:t>Neoclassical Economics: </a:t>
            </a:r>
            <a:r>
              <a:rPr lang="en-US" dirty="0" smtClean="0"/>
              <a:t>Utility </a:t>
            </a:r>
            <a:r>
              <a:rPr lang="en-US" dirty="0"/>
              <a:t>cannot be measured, but revealed through choices</a:t>
            </a:r>
            <a:r>
              <a:rPr lang="en-US" dirty="0" smtClean="0"/>
              <a:t>.</a:t>
            </a:r>
          </a:p>
          <a:p>
            <a:pPr marL="0" lvl="1" indent="0">
              <a:buNone/>
            </a:pPr>
            <a:endParaRPr lang="en-US" dirty="0" smtClean="0"/>
          </a:p>
          <a:p>
            <a:pPr marL="342900" lvl="1" indent="-342900">
              <a:buFont typeface="Arial" pitchFamily="34" charset="0"/>
              <a:buChar char="•"/>
            </a:pPr>
            <a:r>
              <a:rPr lang="en-US" b="1" dirty="0" smtClean="0"/>
              <a:t>Behavioral Economics: </a:t>
            </a:r>
            <a:r>
              <a:rPr lang="en-US" dirty="0" smtClean="0"/>
              <a:t>We can measure utility (at least to some extent)</a:t>
            </a:r>
            <a:endParaRPr lang="en-US" dirty="0"/>
          </a:p>
          <a:p>
            <a:endParaRPr lang="en-US" sz="2800" dirty="0"/>
          </a:p>
          <a:p>
            <a:pPr marL="0" lvl="1" indent="0">
              <a:buNone/>
            </a:pPr>
            <a:endParaRPr lang="en-US" dirty="0" smtClean="0"/>
          </a:p>
          <a:p>
            <a:pPr marL="457200" lvl="1" indent="0">
              <a:buNone/>
            </a:pPr>
            <a:endParaRPr lang="en-US" dirty="0"/>
          </a:p>
          <a:p>
            <a:pPr lvl="1"/>
            <a:endParaRPr lang="en-US" dirty="0" smtClean="0"/>
          </a:p>
          <a:p>
            <a:pPr marL="0" indent="0">
              <a:buNone/>
            </a:pPr>
            <a:endParaRPr lang="en-US" dirty="0" smtClean="0"/>
          </a:p>
        </p:txBody>
      </p:sp>
    </p:spTree>
    <p:extLst>
      <p:ext uri="{BB962C8B-B14F-4D97-AF65-F5344CB8AC3E}">
        <p14:creationId xmlns:p14="http://schemas.microsoft.com/office/powerpoint/2010/main" val="4032181241"/>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Experienced </a:t>
            </a:r>
            <a:r>
              <a:rPr lang="en-US" dirty="0" smtClean="0"/>
              <a:t>Utility</a:t>
            </a:r>
            <a:endParaRPr lang="en-US" dirty="0"/>
          </a:p>
        </p:txBody>
      </p:sp>
      <p:sp>
        <p:nvSpPr>
          <p:cNvPr id="3" name="Content Placeholder 2"/>
          <p:cNvSpPr>
            <a:spLocks noGrp="1"/>
          </p:cNvSpPr>
          <p:nvPr>
            <p:ph idx="1"/>
          </p:nvPr>
        </p:nvSpPr>
        <p:spPr>
          <a:xfrm>
            <a:off x="734400" y="1600200"/>
            <a:ext cx="7952400" cy="4525963"/>
          </a:xfrm>
        </p:spPr>
        <p:txBody>
          <a:bodyPr>
            <a:normAutofit/>
          </a:bodyPr>
          <a:lstStyle/>
          <a:p>
            <a:r>
              <a:rPr lang="en-US" sz="2400" dirty="0" smtClean="0"/>
              <a:t>One way to measure </a:t>
            </a:r>
            <a:r>
              <a:rPr lang="en-US" sz="2400" i="1" dirty="0" smtClean="0"/>
              <a:t>experienced utility </a:t>
            </a:r>
            <a:r>
              <a:rPr lang="en-US" sz="2400" dirty="0" smtClean="0"/>
              <a:t>is simply to ask people how happy they are.</a:t>
            </a:r>
          </a:p>
          <a:p>
            <a:endParaRPr lang="en-US" sz="2400" i="1" dirty="0"/>
          </a:p>
          <a:p>
            <a:r>
              <a:rPr lang="en-US" sz="2400" dirty="0" smtClean="0"/>
              <a:t>This is </a:t>
            </a:r>
            <a:r>
              <a:rPr lang="en-US" sz="2400" dirty="0"/>
              <a:t>a convenient </a:t>
            </a:r>
            <a:r>
              <a:rPr lang="en-US" sz="2400" dirty="0" smtClean="0"/>
              <a:t>shortcut.</a:t>
            </a:r>
            <a:endParaRPr lang="en-US" sz="2400" dirty="0"/>
          </a:p>
          <a:p>
            <a:endParaRPr lang="en-US" sz="2400" i="1" dirty="0" smtClean="0"/>
          </a:p>
          <a:p>
            <a:pPr marL="0" indent="0">
              <a:buNone/>
            </a:pPr>
            <a:r>
              <a:rPr lang="en-US" sz="2000" i="1" dirty="0" smtClean="0"/>
              <a:t>“Taken all together, how would you say things are these days - would you say that you are very happy, pretty happy, or not too happy</a:t>
            </a:r>
            <a:r>
              <a:rPr lang="en-US" sz="2000" dirty="0" smtClean="0"/>
              <a:t>?”</a:t>
            </a:r>
          </a:p>
          <a:p>
            <a:pPr marL="0" indent="0">
              <a:buNone/>
            </a:pPr>
            <a:r>
              <a:rPr lang="en-US" sz="2000" dirty="0"/>
              <a:t>	</a:t>
            </a:r>
            <a:r>
              <a:rPr lang="en-US" sz="2000" dirty="0" smtClean="0"/>
              <a:t>				</a:t>
            </a:r>
            <a:r>
              <a:rPr lang="en-US" sz="2000" dirty="0" smtClean="0"/>
              <a:t> </a:t>
            </a:r>
            <a:r>
              <a:rPr lang="en-US" sz="2000" dirty="0" smtClean="0"/>
              <a:t>– General Social Survey</a:t>
            </a:r>
          </a:p>
          <a:p>
            <a:pPr marL="0" indent="0" algn="ctr">
              <a:buNone/>
            </a:pPr>
            <a:endParaRPr lang="en-US" sz="2800" dirty="0"/>
          </a:p>
          <a:p>
            <a:pPr marL="0" indent="0" algn="ctr">
              <a:buNone/>
            </a:pPr>
            <a:endParaRPr lang="en-US" sz="2800" dirty="0"/>
          </a:p>
          <a:p>
            <a:endParaRPr lang="en-US" dirty="0" smtClean="0"/>
          </a:p>
          <a:p>
            <a:endParaRPr lang="en-US" dirty="0"/>
          </a:p>
        </p:txBody>
      </p:sp>
    </p:spTree>
    <p:extLst>
      <p:ext uri="{BB962C8B-B14F-4D97-AF65-F5344CB8AC3E}">
        <p14:creationId xmlns:p14="http://schemas.microsoft.com/office/powerpoint/2010/main" val="2706305837"/>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Are we in control of our decisions?</a:t>
            </a:r>
            <a:endParaRPr lang="en-US" sz="4000" dirty="0"/>
          </a:p>
        </p:txBody>
      </p:sp>
      <p:sp>
        <p:nvSpPr>
          <p:cNvPr id="3" name="Content Placeholder 2"/>
          <p:cNvSpPr>
            <a:spLocks noGrp="1"/>
          </p:cNvSpPr>
          <p:nvPr>
            <p:ph idx="1"/>
          </p:nvPr>
        </p:nvSpPr>
        <p:spPr>
          <a:xfrm>
            <a:off x="1180800" y="1600200"/>
            <a:ext cx="7300800" cy="4525963"/>
          </a:xfrm>
        </p:spPr>
        <p:txBody>
          <a:bodyPr/>
          <a:lstStyle/>
          <a:p>
            <a:pPr marL="0" indent="0">
              <a:buNone/>
            </a:pPr>
            <a:r>
              <a:rPr lang="en-US" sz="2400" dirty="0" smtClean="0"/>
              <a:t>TED Videos: </a:t>
            </a:r>
            <a:r>
              <a:rPr lang="en-US" sz="2400" dirty="0"/>
              <a:t>Predictably irrational (series of 11 talks) [</a:t>
            </a:r>
            <a:r>
              <a:rPr lang="en-US" sz="2400" dirty="0">
                <a:hlinkClick r:id="rId2"/>
              </a:rPr>
              <a:t>watch here</a:t>
            </a:r>
            <a:r>
              <a:rPr lang="en-US" sz="2400" dirty="0"/>
              <a:t>]</a:t>
            </a:r>
          </a:p>
          <a:p>
            <a:endParaRPr lang="en-US" dirty="0"/>
          </a:p>
        </p:txBody>
      </p:sp>
    </p:spTree>
    <p:extLst>
      <p:ext uri="{BB962C8B-B14F-4D97-AF65-F5344CB8AC3E}">
        <p14:creationId xmlns:p14="http://schemas.microsoft.com/office/powerpoint/2010/main" val="2323700879"/>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5" y="274638"/>
            <a:ext cx="8229600" cy="1143000"/>
          </a:xfrm>
        </p:spPr>
        <p:txBody>
          <a:bodyPr>
            <a:normAutofit/>
          </a:bodyPr>
          <a:lstStyle/>
          <a:p>
            <a:r>
              <a:rPr lang="en-US" dirty="0" smtClean="0"/>
              <a:t>Optimism </a:t>
            </a:r>
            <a:r>
              <a:rPr lang="en-US" dirty="0" smtClean="0"/>
              <a:t>Bias</a:t>
            </a:r>
            <a:endParaRPr lang="en-US" dirty="0"/>
          </a:p>
        </p:txBody>
      </p:sp>
      <p:sp>
        <p:nvSpPr>
          <p:cNvPr id="3" name="Content Placeholder 2"/>
          <p:cNvSpPr>
            <a:spLocks noGrp="1"/>
          </p:cNvSpPr>
          <p:nvPr>
            <p:ph idx="1"/>
          </p:nvPr>
        </p:nvSpPr>
        <p:spPr/>
        <p:txBody>
          <a:bodyPr/>
          <a:lstStyle/>
          <a:p>
            <a:r>
              <a:rPr lang="en-US" dirty="0"/>
              <a:t>Optimism bias [</a:t>
            </a:r>
            <a:r>
              <a:rPr lang="en-US" dirty="0">
                <a:hlinkClick r:id="rId2"/>
              </a:rPr>
              <a:t>watch here</a:t>
            </a:r>
            <a:r>
              <a:rPr lang="en-US" dirty="0"/>
              <a:t>]</a:t>
            </a:r>
          </a:p>
          <a:p>
            <a:endParaRPr lang="en-US" dirty="0"/>
          </a:p>
        </p:txBody>
      </p:sp>
    </p:spTree>
    <p:extLst>
      <p:ext uri="{BB962C8B-B14F-4D97-AF65-F5344CB8AC3E}">
        <p14:creationId xmlns:p14="http://schemas.microsoft.com/office/powerpoint/2010/main" val="3549092802"/>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 Bias</a:t>
            </a:r>
            <a:endParaRPr lang="en-US" dirty="0"/>
          </a:p>
        </p:txBody>
      </p:sp>
      <p:sp>
        <p:nvSpPr>
          <p:cNvPr id="3" name="Content Placeholder 2"/>
          <p:cNvSpPr>
            <a:spLocks noGrp="1"/>
          </p:cNvSpPr>
          <p:nvPr>
            <p:ph idx="1"/>
          </p:nvPr>
        </p:nvSpPr>
        <p:spPr/>
        <p:txBody>
          <a:bodyPr/>
          <a:lstStyle/>
          <a:p>
            <a:r>
              <a:rPr lang="en-US" dirty="0" smtClean="0"/>
              <a:t>The </a:t>
            </a:r>
            <a:r>
              <a:rPr lang="en-US" dirty="0" smtClean="0"/>
              <a:t>hungry shopper</a:t>
            </a:r>
          </a:p>
          <a:p>
            <a:r>
              <a:rPr lang="en-US" dirty="0" smtClean="0"/>
              <a:t>Membership in gyms</a:t>
            </a:r>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2966671919"/>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Some questions …</a:t>
            </a:r>
            <a:endParaRPr lang="en-US" dirty="0"/>
          </a:p>
        </p:txBody>
      </p:sp>
      <p:sp>
        <p:nvSpPr>
          <p:cNvPr id="3" name="Content Placeholder 2"/>
          <p:cNvSpPr>
            <a:spLocks noGrp="1"/>
          </p:cNvSpPr>
          <p:nvPr>
            <p:ph idx="1"/>
          </p:nvPr>
        </p:nvSpPr>
        <p:spPr>
          <a:xfrm>
            <a:off x="699571" y="1409700"/>
            <a:ext cx="7794434" cy="5079999"/>
          </a:xfrm>
        </p:spPr>
        <p:txBody>
          <a:bodyPr>
            <a:normAutofit/>
          </a:bodyPr>
          <a:lstStyle/>
          <a:p>
            <a:r>
              <a:rPr lang="en-US" sz="2400" dirty="0" smtClean="0"/>
              <a:t>Where </a:t>
            </a:r>
            <a:r>
              <a:rPr lang="en-US" sz="2400" dirty="0" smtClean="0"/>
              <a:t>do </a:t>
            </a:r>
            <a:r>
              <a:rPr lang="en-US" sz="2400" b="1" dirty="0" smtClean="0"/>
              <a:t>preferences</a:t>
            </a:r>
            <a:r>
              <a:rPr lang="en-US" sz="2400" dirty="0" smtClean="0"/>
              <a:t> </a:t>
            </a:r>
            <a:r>
              <a:rPr lang="en-US" sz="2400" dirty="0" smtClean="0"/>
              <a:t>come from? Are all preferences </a:t>
            </a:r>
            <a:r>
              <a:rPr lang="en-US" sz="2400" b="1" dirty="0" smtClean="0"/>
              <a:t>equal</a:t>
            </a:r>
            <a:r>
              <a:rPr lang="en-US" sz="2400" dirty="0" smtClean="0"/>
              <a:t>?</a:t>
            </a:r>
          </a:p>
          <a:p>
            <a:r>
              <a:rPr lang="en-US" sz="2400" dirty="0" smtClean="0"/>
              <a:t>Should </a:t>
            </a:r>
            <a:r>
              <a:rPr lang="en-US" sz="2400" b="1" dirty="0" smtClean="0"/>
              <a:t>perfect information </a:t>
            </a:r>
            <a:r>
              <a:rPr lang="en-US" sz="2400" dirty="0" smtClean="0"/>
              <a:t>be the default assumption for our analysis?</a:t>
            </a:r>
          </a:p>
          <a:p>
            <a:r>
              <a:rPr lang="en-US" sz="2400" dirty="0" smtClean="0"/>
              <a:t>Are </a:t>
            </a:r>
            <a:r>
              <a:rPr lang="en-US" sz="2400" dirty="0" smtClean="0"/>
              <a:t>consumers really </a:t>
            </a:r>
            <a:r>
              <a:rPr lang="en-US" sz="2400" b="1" dirty="0" smtClean="0"/>
              <a:t>rational</a:t>
            </a:r>
            <a:r>
              <a:rPr lang="en-US" sz="2400" dirty="0" smtClean="0"/>
              <a:t>? </a:t>
            </a:r>
            <a:r>
              <a:rPr lang="en-US" sz="2400" b="1" dirty="0" smtClean="0"/>
              <a:t>Self-interested</a:t>
            </a:r>
            <a:r>
              <a:rPr lang="en-US" sz="2400" dirty="0" smtClean="0"/>
              <a:t>? Do </a:t>
            </a:r>
            <a:r>
              <a:rPr lang="en-US" sz="2400" dirty="0" smtClean="0"/>
              <a:t>they </a:t>
            </a:r>
            <a:r>
              <a:rPr lang="en-US" sz="2400" b="1" dirty="0" smtClean="0"/>
              <a:t>maximize</a:t>
            </a:r>
            <a:r>
              <a:rPr lang="en-US" sz="2400" dirty="0" smtClean="0"/>
              <a:t> </a:t>
            </a:r>
            <a:r>
              <a:rPr lang="en-US" sz="2400" dirty="0" smtClean="0"/>
              <a:t>utility</a:t>
            </a:r>
            <a:r>
              <a:rPr lang="en-US" sz="2400" dirty="0" smtClean="0"/>
              <a:t>?</a:t>
            </a:r>
          </a:p>
          <a:p>
            <a:r>
              <a:rPr lang="en-US" sz="2400" dirty="0" smtClean="0"/>
              <a:t>Is </a:t>
            </a:r>
            <a:r>
              <a:rPr lang="en-US" sz="2400" b="1" dirty="0" smtClean="0"/>
              <a:t>more</a:t>
            </a:r>
            <a:r>
              <a:rPr lang="en-US" sz="2400" dirty="0" smtClean="0"/>
              <a:t> necessarily </a:t>
            </a:r>
            <a:r>
              <a:rPr lang="en-US" sz="2400" b="1" dirty="0" smtClean="0"/>
              <a:t>better</a:t>
            </a:r>
            <a:r>
              <a:rPr lang="en-US" sz="2400" dirty="0" smtClean="0"/>
              <a:t>? Is economic growth the unequivocal good to pursue</a:t>
            </a:r>
            <a:r>
              <a:rPr lang="en-US" sz="2400" dirty="0" smtClean="0"/>
              <a:t>?</a:t>
            </a:r>
          </a:p>
          <a:p>
            <a:r>
              <a:rPr lang="en-US" sz="2400" dirty="0"/>
              <a:t>Are consumers separate and self-serving entities? Should we account for </a:t>
            </a:r>
            <a:r>
              <a:rPr lang="en-US" sz="2400" b="1" dirty="0"/>
              <a:t>social context</a:t>
            </a:r>
            <a:r>
              <a:rPr lang="en-US" sz="2400" dirty="0"/>
              <a:t>?</a:t>
            </a:r>
          </a:p>
          <a:p>
            <a:endParaRPr lang="en-US" sz="2400" dirty="0"/>
          </a:p>
        </p:txBody>
      </p:sp>
    </p:spTree>
    <p:extLst>
      <p:ext uri="{BB962C8B-B14F-4D97-AF65-F5344CB8AC3E}">
        <p14:creationId xmlns:p14="http://schemas.microsoft.com/office/powerpoint/2010/main" val="2470550106"/>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Choice</a:t>
            </a:r>
            <a:endParaRPr lang="en-US" dirty="0"/>
          </a:p>
        </p:txBody>
      </p:sp>
    </p:spTree>
    <p:extLst>
      <p:ext uri="{BB962C8B-B14F-4D97-AF65-F5344CB8AC3E}">
        <p14:creationId xmlns:p14="http://schemas.microsoft.com/office/powerpoint/2010/main" val="1639909738"/>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from the Past</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448807543"/>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Libertarian Paternalism</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440382978"/>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Preferences</a:t>
            </a:r>
            <a:endParaRPr lang="en-US" dirty="0"/>
          </a:p>
        </p:txBody>
      </p:sp>
      <p:sp>
        <p:nvSpPr>
          <p:cNvPr id="3" name="Content Placeholder 2"/>
          <p:cNvSpPr>
            <a:spLocks noGrp="1"/>
          </p:cNvSpPr>
          <p:nvPr>
            <p:ph idx="1"/>
          </p:nvPr>
        </p:nvSpPr>
        <p:spPr>
          <a:xfrm>
            <a:off x="487180" y="1472784"/>
            <a:ext cx="8229600" cy="4525963"/>
          </a:xfrm>
        </p:spPr>
        <p:txBody>
          <a:bodyPr>
            <a:normAutofit lnSpcReduction="10000"/>
          </a:bodyPr>
          <a:lstStyle/>
          <a:p>
            <a:r>
              <a:rPr lang="en-US" sz="2800" dirty="0" smtClean="0"/>
              <a:t>What if preferences are NOT “given.”</a:t>
            </a:r>
          </a:p>
          <a:p>
            <a:r>
              <a:rPr lang="en-US" sz="2800" dirty="0" smtClean="0"/>
              <a:t>Where do our wants come from? </a:t>
            </a:r>
          </a:p>
          <a:p>
            <a:pPr lvl="1"/>
            <a:r>
              <a:rPr lang="en-US" sz="2400" dirty="0" smtClean="0"/>
              <a:t>Evolution, culture, past consumption, influence of firms.</a:t>
            </a:r>
            <a:endParaRPr lang="en-US" sz="2400" dirty="0"/>
          </a:p>
          <a:p>
            <a:r>
              <a:rPr lang="en-US" sz="2800" dirty="0" smtClean="0"/>
              <a:t>The effect of advertising on our choices.</a:t>
            </a:r>
          </a:p>
          <a:p>
            <a:pPr lvl="1"/>
            <a:r>
              <a:rPr lang="en-US" sz="2400" dirty="0" smtClean="0"/>
              <a:t>2.1% of GDP ~ $1000 per capita (too big to ignore).</a:t>
            </a:r>
          </a:p>
          <a:p>
            <a:pPr lvl="1"/>
            <a:r>
              <a:rPr lang="en-US" sz="2400" dirty="0" smtClean="0"/>
              <a:t>J K Galbraith, </a:t>
            </a:r>
            <a:r>
              <a:rPr lang="en-US" sz="2400" i="1" dirty="0" smtClean="0">
                <a:hlinkClick r:id="rId3"/>
              </a:rPr>
              <a:t>The Affluent Society </a:t>
            </a:r>
            <a:r>
              <a:rPr lang="en-US" sz="2400" dirty="0" smtClean="0"/>
              <a:t>(1958)</a:t>
            </a:r>
          </a:p>
          <a:p>
            <a:pPr lvl="1"/>
            <a:r>
              <a:rPr lang="en-US" sz="2400" dirty="0" smtClean="0"/>
              <a:t>Juliet </a:t>
            </a:r>
            <a:r>
              <a:rPr lang="en-US" sz="2400" dirty="0" err="1" smtClean="0"/>
              <a:t>Schor</a:t>
            </a:r>
            <a:r>
              <a:rPr lang="en-US" sz="2400" dirty="0" smtClean="0"/>
              <a:t>, </a:t>
            </a:r>
            <a:r>
              <a:rPr lang="en-US" sz="2400" i="1" dirty="0" smtClean="0">
                <a:hlinkClick r:id="rId4"/>
              </a:rPr>
              <a:t>Born to Buy </a:t>
            </a:r>
            <a:r>
              <a:rPr lang="en-US" sz="2400" dirty="0" smtClean="0"/>
              <a:t>(2004)</a:t>
            </a:r>
          </a:p>
          <a:p>
            <a:pPr lvl="1"/>
            <a:r>
              <a:rPr lang="en-US" sz="2400" dirty="0" smtClean="0"/>
              <a:t>Children as evolving consumers</a:t>
            </a:r>
          </a:p>
          <a:p>
            <a:pPr lvl="1"/>
            <a:r>
              <a:rPr lang="en-US" sz="2400" dirty="0" smtClean="0"/>
              <a:t>Chomsky, </a:t>
            </a:r>
            <a:r>
              <a:rPr lang="en-US" sz="2400" i="1" dirty="0" smtClean="0">
                <a:hlinkClick r:id="rId5"/>
              </a:rPr>
              <a:t>Manufacturing Consent</a:t>
            </a:r>
            <a:r>
              <a:rPr lang="en-US" sz="2400" i="1" dirty="0">
                <a:hlinkClick r:id="rId5"/>
              </a:rPr>
              <a:t> </a:t>
            </a:r>
            <a:r>
              <a:rPr lang="en-US" sz="2400" dirty="0" smtClean="0"/>
              <a:t>(2002)</a:t>
            </a:r>
          </a:p>
          <a:p>
            <a:r>
              <a:rPr lang="en-US" sz="2800" dirty="0" smtClean="0"/>
              <a:t>Implication for economic (welfare) analysis?</a:t>
            </a:r>
          </a:p>
          <a:p>
            <a:endParaRPr lang="en-US" dirty="0"/>
          </a:p>
        </p:txBody>
      </p:sp>
    </p:spTree>
    <p:extLst>
      <p:ext uri="{BB962C8B-B14F-4D97-AF65-F5344CB8AC3E}">
        <p14:creationId xmlns:p14="http://schemas.microsoft.com/office/powerpoint/2010/main" val="1246863236"/>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is better!</a:t>
            </a:r>
            <a:endParaRPr lang="en-US" dirty="0"/>
          </a:p>
        </p:txBody>
      </p:sp>
      <p:cxnSp>
        <p:nvCxnSpPr>
          <p:cNvPr id="4" name="Straight Arrow Connector 3"/>
          <p:cNvCxnSpPr/>
          <p:nvPr/>
        </p:nvCxnSpPr>
        <p:spPr bwMode="auto">
          <a:xfrm>
            <a:off x="2607012" y="5943600"/>
            <a:ext cx="4338537" cy="38911"/>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bwMode="auto">
          <a:xfrm rot="16200000" flipV="1">
            <a:off x="851170" y="4197486"/>
            <a:ext cx="3488987" cy="16212"/>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bwMode="auto">
          <a:xfrm>
            <a:off x="2587557" y="2966936"/>
            <a:ext cx="3628417" cy="300584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Arc 6"/>
          <p:cNvSpPr/>
          <p:nvPr/>
        </p:nvSpPr>
        <p:spPr bwMode="auto">
          <a:xfrm rot="10321432">
            <a:off x="3453319" y="-58366"/>
            <a:ext cx="5077839" cy="5077839"/>
          </a:xfrm>
          <a:prstGeom prst="arc">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Arc 7"/>
          <p:cNvSpPr/>
          <p:nvPr/>
        </p:nvSpPr>
        <p:spPr bwMode="auto">
          <a:xfrm rot="10321432">
            <a:off x="3878092" y="-499353"/>
            <a:ext cx="5077839" cy="5077839"/>
          </a:xfrm>
          <a:prstGeom prst="arc">
            <a:avLst/>
          </a:prstGeom>
          <a:ln>
            <a:solidFill>
              <a:schemeClr val="bg2">
                <a:lumMod val="60000"/>
                <a:lumOff val="4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Arc 8"/>
          <p:cNvSpPr/>
          <p:nvPr/>
        </p:nvSpPr>
        <p:spPr bwMode="auto">
          <a:xfrm rot="10321432">
            <a:off x="2979904" y="327740"/>
            <a:ext cx="5077839" cy="5077839"/>
          </a:xfrm>
          <a:prstGeom prst="arc">
            <a:avLst/>
          </a:prstGeom>
          <a:ln>
            <a:solidFill>
              <a:schemeClr val="bg2">
                <a:lumMod val="60000"/>
                <a:lumOff val="4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4289898" y="4348263"/>
            <a:ext cx="165370" cy="165370"/>
          </a:xfrm>
          <a:prstGeom prst="ellipse">
            <a:avLst/>
          </a:prstGeom>
          <a:solidFill>
            <a:schemeClr val="accent3">
              <a:lumMod val="85000"/>
            </a:schemeClr>
          </a:solid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025777" y="1424012"/>
            <a:ext cx="7359707" cy="615553"/>
          </a:xfrm>
          <a:prstGeom prst="rect">
            <a:avLst/>
          </a:prstGeom>
          <a:noFill/>
        </p:spPr>
        <p:txBody>
          <a:bodyPr wrap="none" rtlCol="0">
            <a:spAutoFit/>
          </a:bodyPr>
          <a:lstStyle/>
          <a:p>
            <a:r>
              <a:rPr lang="en-US" sz="2000" dirty="0" smtClean="0"/>
              <a:t>“The ultimate purpose is … to consume more consumer goods”</a:t>
            </a:r>
          </a:p>
          <a:p>
            <a:r>
              <a:rPr lang="en-US" sz="1800" dirty="0" smtClean="0"/>
              <a:t>				President Eisenhower</a:t>
            </a:r>
            <a:endParaRPr lang="en-US" sz="2000" dirty="0"/>
          </a:p>
        </p:txBody>
      </p:sp>
    </p:spTree>
    <p:extLst>
      <p:ext uri="{BB962C8B-B14F-4D97-AF65-F5344CB8AC3E}">
        <p14:creationId xmlns:p14="http://schemas.microsoft.com/office/powerpoint/2010/main" val="483410992"/>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410" y="577122"/>
            <a:ext cx="7787390" cy="5808688"/>
          </a:xfrm>
        </p:spPr>
        <p:txBody>
          <a:bodyPr>
            <a:noAutofit/>
          </a:bodyPr>
          <a:lstStyle/>
          <a:p>
            <a:pPr marL="0" indent="0">
              <a:buNone/>
            </a:pPr>
            <a:r>
              <a:rPr lang="en-US" sz="1200" b="1" dirty="0"/>
              <a:t>The paradox of our time in history is that we have taller buildings, but shorter tempers; wider freeways, but narrower viewpoints; we spend more, but have less; we buy more, but enjoy it less.</a:t>
            </a:r>
            <a:br>
              <a:rPr lang="en-US" sz="1200" b="1" dirty="0"/>
            </a:br>
            <a:r>
              <a:rPr lang="en-US" sz="1200" b="1" dirty="0"/>
              <a:t/>
            </a:r>
            <a:br>
              <a:rPr lang="en-US" sz="1200" b="1" dirty="0"/>
            </a:br>
            <a:r>
              <a:rPr lang="en-US" sz="1200" b="1" dirty="0"/>
              <a:t>We have bigger houses and smaller families; more conveniences, but less time; we have more degrees, but less sense; more knowledge, but less judgment; more experts, but more problems; more medicine, but less wellness.</a:t>
            </a:r>
            <a:br>
              <a:rPr lang="en-US" sz="1200" b="1" dirty="0"/>
            </a:br>
            <a:r>
              <a:rPr lang="en-US" sz="1200" b="1" dirty="0"/>
              <a:t/>
            </a:r>
            <a:br>
              <a:rPr lang="en-US" sz="1200" b="1" dirty="0"/>
            </a:br>
            <a:r>
              <a:rPr lang="en-US" sz="1200" b="1" dirty="0"/>
              <a:t>We drink too much, smoke too much, spend too recklessly, laugh too little, drive too fast, get angry too quickly, stay up too late, get up too tired, read too seldom, watch TV too much, and pray too seldom.</a:t>
            </a:r>
            <a:br>
              <a:rPr lang="en-US" sz="1200" b="1" dirty="0"/>
            </a:br>
            <a:r>
              <a:rPr lang="en-US" sz="1200" b="1" dirty="0"/>
              <a:t/>
            </a:r>
            <a:br>
              <a:rPr lang="en-US" sz="1200" b="1" dirty="0"/>
            </a:br>
            <a:r>
              <a:rPr lang="en-US" sz="1200" b="1" dirty="0"/>
              <a:t>We have multiplied our possessions, but reduced our values. We talk too much, love too seldom, and hate too often. We've learned how to make a living, but not a life; we've added years to life, not life to years.</a:t>
            </a:r>
            <a:br>
              <a:rPr lang="en-US" sz="1200" b="1" dirty="0"/>
            </a:br>
            <a:r>
              <a:rPr lang="en-US" sz="1200" b="1" dirty="0"/>
              <a:t/>
            </a:r>
            <a:br>
              <a:rPr lang="en-US" sz="1200" b="1" dirty="0"/>
            </a:br>
            <a:r>
              <a:rPr lang="en-US" sz="1200" b="1" dirty="0"/>
              <a:t>We've been all the way to the moon and back, but have trouble crossing the street to meet the new neighbor. We've conquered outer space, but not inner space; we've done larger things, but not better things.</a:t>
            </a:r>
            <a:br>
              <a:rPr lang="en-US" sz="1200" b="1" dirty="0"/>
            </a:br>
            <a:r>
              <a:rPr lang="en-US" sz="1200" b="1" dirty="0"/>
              <a:t/>
            </a:r>
            <a:br>
              <a:rPr lang="en-US" sz="1200" b="1" dirty="0"/>
            </a:br>
            <a:r>
              <a:rPr lang="en-US" sz="1200" b="1" dirty="0"/>
              <a:t>We've cleaned up the air, but polluted the soul; we've split the atom, but not our prejudice.</a:t>
            </a:r>
            <a:br>
              <a:rPr lang="en-US" sz="1200" b="1" dirty="0"/>
            </a:br>
            <a:r>
              <a:rPr lang="en-US" sz="1200" b="1" dirty="0"/>
              <a:t/>
            </a:r>
            <a:br>
              <a:rPr lang="en-US" sz="1200" b="1" dirty="0"/>
            </a:br>
            <a:r>
              <a:rPr lang="en-US" sz="1200" b="1" dirty="0"/>
              <a:t>We write more, but learn less; we plan more, but accomplish less. We've learned to rush, but not to wait; we have higher incomes, but lower morals; we have more food, but less appeasement; we build more computers to hold more information to produce more copies than ever, but have less communication; we've become long on quantity, but short on quality.</a:t>
            </a:r>
            <a:br>
              <a:rPr lang="en-US" sz="1200" b="1" dirty="0"/>
            </a:br>
            <a:r>
              <a:rPr lang="en-US" sz="1200" b="1" dirty="0"/>
              <a:t/>
            </a:r>
            <a:br>
              <a:rPr lang="en-US" sz="1200" b="1" dirty="0"/>
            </a:br>
            <a:r>
              <a:rPr lang="en-US" sz="1200" b="1" dirty="0"/>
              <a:t>These are the times of fast foods and slow digestion; tall men, and short character; steep profits, and shallow relationships. These are the times of world peace, but domestic warfare; more leisure, but less fun; more kinds of food, but less nutrition.</a:t>
            </a:r>
            <a:br>
              <a:rPr lang="en-US" sz="1200" b="1" dirty="0"/>
            </a:br>
            <a:r>
              <a:rPr lang="en-US" sz="1200" b="1" dirty="0"/>
              <a:t/>
            </a:r>
            <a:br>
              <a:rPr lang="en-US" sz="1200" b="1" dirty="0"/>
            </a:br>
            <a:r>
              <a:rPr lang="en-US" sz="1200" b="1" dirty="0"/>
              <a:t>These are days of two incomes, but more divorce; of fancier houses, but broken homes. These are days of quick trips, disposable diapers, throw away morality, one-night stands, overweight bodies, and pills that do everything from cheer to quiet to kill. </a:t>
            </a:r>
          </a:p>
        </p:txBody>
      </p:sp>
    </p:spTree>
    <p:extLst>
      <p:ext uri="{BB962C8B-B14F-4D97-AF65-F5344CB8AC3E}">
        <p14:creationId xmlns:p14="http://schemas.microsoft.com/office/powerpoint/2010/main" val="3828103747"/>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cost of consumerism</a:t>
            </a:r>
            <a:endParaRPr lang="en-US" dirty="0"/>
          </a:p>
        </p:txBody>
      </p:sp>
      <p:sp>
        <p:nvSpPr>
          <p:cNvPr id="3" name="Content Placeholder 2"/>
          <p:cNvSpPr>
            <a:spLocks noGrp="1"/>
          </p:cNvSpPr>
          <p:nvPr>
            <p:ph idx="1"/>
          </p:nvPr>
        </p:nvSpPr>
        <p:spPr>
          <a:xfrm>
            <a:off x="699571" y="1600200"/>
            <a:ext cx="7794434" cy="4227723"/>
          </a:xfrm>
        </p:spPr>
        <p:txBody>
          <a:bodyPr>
            <a:normAutofit fontScale="92500"/>
          </a:bodyPr>
          <a:lstStyle/>
          <a:p>
            <a:r>
              <a:rPr lang="en-US" sz="2800" dirty="0"/>
              <a:t>Environmental problems (global warming, pollution</a:t>
            </a:r>
            <a:r>
              <a:rPr lang="en-US" sz="2800" dirty="0" smtClean="0"/>
              <a:t>) [UN report]</a:t>
            </a:r>
            <a:endParaRPr lang="en-US" sz="2800" dirty="0"/>
          </a:p>
          <a:p>
            <a:r>
              <a:rPr lang="en-US" sz="2800" dirty="0" smtClean="0"/>
              <a:t>Credit card debt (personal freedom) [</a:t>
            </a:r>
            <a:r>
              <a:rPr lang="en-US" sz="2800" dirty="0" smtClean="0">
                <a:hlinkClick r:id="rId2"/>
              </a:rPr>
              <a:t>fred</a:t>
            </a:r>
            <a:r>
              <a:rPr lang="en-US" sz="2800" dirty="0" smtClean="0"/>
              <a:t>][debt clock]</a:t>
            </a:r>
          </a:p>
          <a:p>
            <a:r>
              <a:rPr lang="en-US" sz="2800" dirty="0" smtClean="0"/>
              <a:t>More stress (depression, anxiety)</a:t>
            </a:r>
          </a:p>
          <a:p>
            <a:r>
              <a:rPr lang="en-US" sz="2800" dirty="0" smtClean="0"/>
              <a:t>Less leisure, more work</a:t>
            </a:r>
          </a:p>
          <a:p>
            <a:r>
              <a:rPr lang="en-US" sz="2800" dirty="0" smtClean="0"/>
              <a:t>Social relationships (divorce, time with family &amp; friends)</a:t>
            </a:r>
          </a:p>
          <a:p>
            <a:r>
              <a:rPr lang="en-US" sz="2800" dirty="0" smtClean="0"/>
              <a:t>Moral</a:t>
            </a:r>
          </a:p>
          <a:p>
            <a:r>
              <a:rPr lang="en-US" sz="2800" dirty="0" smtClean="0"/>
              <a:t>Happiness </a:t>
            </a:r>
            <a:r>
              <a:rPr lang="en-US" sz="2800" dirty="0"/>
              <a:t>(doubtful</a:t>
            </a:r>
            <a:r>
              <a:rPr lang="en-US" sz="2800" dirty="0" smtClean="0"/>
              <a:t>)</a:t>
            </a:r>
            <a:endParaRPr lang="en-US" sz="2400" dirty="0"/>
          </a:p>
          <a:p>
            <a:endParaRPr lang="en-US" sz="2800" dirty="0" smtClean="0"/>
          </a:p>
          <a:p>
            <a:pPr marL="0" indent="0">
              <a:buNone/>
            </a:pPr>
            <a:endParaRPr lang="en-US" sz="2800" dirty="0"/>
          </a:p>
        </p:txBody>
      </p:sp>
    </p:spTree>
    <p:extLst>
      <p:ext uri="{BB962C8B-B14F-4D97-AF65-F5344CB8AC3E}">
        <p14:creationId xmlns:p14="http://schemas.microsoft.com/office/powerpoint/2010/main" val="3349033292"/>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Anti-consumerism</a:t>
            </a:r>
            <a:endParaRPr lang="en-US" dirty="0"/>
          </a:p>
        </p:txBody>
      </p:sp>
      <p:pic>
        <p:nvPicPr>
          <p:cNvPr id="7171" name="Picture 3" descr="D:\Users\Bobson\Desktop\Microeconomics, Fall 2013\topics\PART IV - Microeconomic Theory\11. Consumer Choice Theory\Consumerism\ads\absolutimpotence.preview.jpg"/>
          <p:cNvPicPr>
            <a:picLocks noChangeAspect="1" noChangeArrowheads="1"/>
          </p:cNvPicPr>
          <p:nvPr/>
        </p:nvPicPr>
        <p:blipFill rotWithShape="1">
          <a:blip r:embed="rId2">
            <a:extLst>
              <a:ext uri="{28A0092B-C50C-407E-A947-70E740481C1C}">
                <a14:useLocalDpi xmlns:a14="http://schemas.microsoft.com/office/drawing/2010/main" val="0"/>
              </a:ext>
            </a:extLst>
          </a:blip>
          <a:srcRect l="25678" r="27736"/>
          <a:stretch/>
        </p:blipFill>
        <p:spPr bwMode="auto">
          <a:xfrm>
            <a:off x="2909147" y="1741109"/>
            <a:ext cx="2830982"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350611"/>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Anti-consumerism</a:t>
            </a:r>
            <a:endParaRPr lang="en-US" dirty="0"/>
          </a:p>
        </p:txBody>
      </p:sp>
      <p:pic>
        <p:nvPicPr>
          <p:cNvPr id="7173" name="Picture 5" descr="D:\Users\Bobson\Desktop\Microeconomics, Fall 2013\topics\PART IV - Microeconomic Theory\11. Consumer Choice Theory\Consumerism\ads\realityformen.preview.jpg"/>
          <p:cNvPicPr>
            <a:picLocks noChangeAspect="1" noChangeArrowheads="1"/>
          </p:cNvPicPr>
          <p:nvPr/>
        </p:nvPicPr>
        <p:blipFill rotWithShape="1">
          <a:blip r:embed="rId2">
            <a:extLst>
              <a:ext uri="{28A0092B-C50C-407E-A947-70E740481C1C}">
                <a14:useLocalDpi xmlns:a14="http://schemas.microsoft.com/office/drawing/2010/main" val="0"/>
              </a:ext>
            </a:extLst>
          </a:blip>
          <a:srcRect l="25893" r="30748"/>
          <a:stretch/>
        </p:blipFill>
        <p:spPr bwMode="auto">
          <a:xfrm>
            <a:off x="3163541" y="1683122"/>
            <a:ext cx="2715208" cy="387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26193"/>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Anti-consumerism</a:t>
            </a:r>
            <a:endParaRPr lang="en-US" dirty="0"/>
          </a:p>
        </p:txBody>
      </p:sp>
      <p:pic>
        <p:nvPicPr>
          <p:cNvPr id="7172" name="Picture 4" descr="D:\Users\Bobson\Desktop\Microeconomics, Fall 2013\topics\PART IV - Microeconomic Theory\11. Consumer Choice Theory\Consumerism\ads\mcdonald_macattack.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398" y="1877472"/>
            <a:ext cx="5085437" cy="314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029147"/>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smtClean="0"/>
              <a:t>BET</a:t>
            </a:r>
            <a:endParaRPr lang="en-US" b="1" dirty="0"/>
          </a:p>
        </p:txBody>
      </p:sp>
      <p:sp>
        <p:nvSpPr>
          <p:cNvPr id="5" name="TextBox 4"/>
          <p:cNvSpPr txBox="1"/>
          <p:nvPr/>
        </p:nvSpPr>
        <p:spPr>
          <a:xfrm>
            <a:off x="1828800" y="1468877"/>
            <a:ext cx="6673174" cy="1126462"/>
          </a:xfrm>
          <a:prstGeom prst="rect">
            <a:avLst/>
          </a:prstGeom>
          <a:noFill/>
        </p:spPr>
        <p:txBody>
          <a:bodyPr wrap="square" rtlCol="0">
            <a:spAutoFit/>
          </a:bodyPr>
          <a:lstStyle/>
          <a:p>
            <a:pPr marL="457200" indent="-457200">
              <a:buAutoNum type="arabicPeriod"/>
            </a:pPr>
            <a:endParaRPr lang="en-US" dirty="0" smtClean="0"/>
          </a:p>
          <a:p>
            <a:pPr marL="457200" indent="-457200">
              <a:buAutoNum type="arabicPeriod"/>
            </a:pPr>
            <a:endParaRPr lang="en-US" dirty="0" smtClean="0"/>
          </a:p>
          <a:p>
            <a:pPr marL="457200" indent="-457200"/>
            <a:endParaRPr lang="en-US" dirty="0"/>
          </a:p>
        </p:txBody>
      </p:sp>
      <p:sp>
        <p:nvSpPr>
          <p:cNvPr id="4" name="TextBox 3"/>
          <p:cNvSpPr txBox="1"/>
          <p:nvPr/>
        </p:nvSpPr>
        <p:spPr>
          <a:xfrm>
            <a:off x="2200927" y="2032108"/>
            <a:ext cx="6301047" cy="2973122"/>
          </a:xfrm>
          <a:prstGeom prst="rect">
            <a:avLst/>
          </a:prstGeom>
          <a:noFill/>
        </p:spPr>
        <p:txBody>
          <a:bodyPr wrap="square" rtlCol="0">
            <a:spAutoFit/>
          </a:bodyPr>
          <a:lstStyle/>
          <a:p>
            <a:r>
              <a:rPr lang="en-US" dirty="0" smtClean="0"/>
              <a:t>Which </a:t>
            </a:r>
            <a:r>
              <a:rPr lang="en-US" b="1" dirty="0" smtClean="0"/>
              <a:t>gamble</a:t>
            </a:r>
            <a:r>
              <a:rPr lang="en-US" dirty="0" smtClean="0"/>
              <a:t> would you choose? </a:t>
            </a:r>
          </a:p>
          <a:p>
            <a:endParaRPr lang="en-US" dirty="0" smtClean="0"/>
          </a:p>
          <a:p>
            <a:pPr marL="457200" indent="-457200">
              <a:buAutoNum type="alphaUcPeriod"/>
            </a:pPr>
            <a:r>
              <a:rPr lang="en-US" dirty="0" smtClean="0"/>
              <a:t>If I win, you lose </a:t>
            </a:r>
            <a:r>
              <a:rPr lang="en-US" dirty="0" smtClean="0"/>
              <a:t>10 </a:t>
            </a:r>
            <a:r>
              <a:rPr lang="en-US" dirty="0" smtClean="0"/>
              <a:t>points.</a:t>
            </a:r>
          </a:p>
          <a:p>
            <a:pPr marL="914400" lvl="1" indent="-457200"/>
            <a:r>
              <a:rPr lang="en-US" dirty="0" smtClean="0"/>
              <a:t>If I lose, you gain </a:t>
            </a:r>
            <a:r>
              <a:rPr lang="en-US" dirty="0" smtClean="0"/>
              <a:t>14 </a:t>
            </a:r>
            <a:r>
              <a:rPr lang="en-US" dirty="0" smtClean="0"/>
              <a:t>points.</a:t>
            </a:r>
          </a:p>
          <a:p>
            <a:pPr marL="457200" indent="-457200"/>
            <a:endParaRPr lang="en-US" dirty="0" smtClean="0"/>
          </a:p>
          <a:p>
            <a:pPr marL="457200" indent="-457200"/>
            <a:r>
              <a:rPr lang="en-US" dirty="0" smtClean="0"/>
              <a:t>B. If I win, you lose 0 points.</a:t>
            </a:r>
          </a:p>
          <a:p>
            <a:pPr marL="457200" indent="-457200"/>
            <a:r>
              <a:rPr lang="en-US" dirty="0" smtClean="0"/>
              <a:t>     If I lose, you gain 2 points. </a:t>
            </a:r>
          </a:p>
          <a:p>
            <a:endParaRPr lang="en-US" dirty="0"/>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Users\Bobson\Desktop\Microeconomics, Fall 2013\topics\PART IV - Microeconomic Theory\11. Consumer Choice Theory\Consumerism\ads\tommy_sheep.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1819774"/>
            <a:ext cx="6076950" cy="37623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274638"/>
            <a:ext cx="8229600" cy="1143000"/>
          </a:xfrm>
        </p:spPr>
        <p:txBody>
          <a:bodyPr>
            <a:normAutofit/>
          </a:bodyPr>
          <a:lstStyle/>
          <a:p>
            <a:r>
              <a:rPr lang="en-US" dirty="0" smtClean="0"/>
              <a:t>Anti-consumerism</a:t>
            </a:r>
            <a:endParaRPr lang="en-US" dirty="0"/>
          </a:p>
        </p:txBody>
      </p:sp>
    </p:spTree>
    <p:extLst>
      <p:ext uri="{BB962C8B-B14F-4D97-AF65-F5344CB8AC3E}">
        <p14:creationId xmlns:p14="http://schemas.microsoft.com/office/powerpoint/2010/main" val="546956740"/>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Paradox of Choice</a:t>
            </a:r>
            <a:endParaRPr lang="en-US" dirty="0"/>
          </a:p>
        </p:txBody>
      </p:sp>
      <p:pic>
        <p:nvPicPr>
          <p:cNvPr id="102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374" y="2125662"/>
            <a:ext cx="5667375"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924961"/>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375" y="2285974"/>
            <a:ext cx="2762250" cy="3705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000" y="1520862"/>
            <a:ext cx="4742950" cy="267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206456"/>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 stuff, more happiness</a:t>
            </a:r>
            <a:endParaRPr lang="en-US" dirty="0"/>
          </a:p>
        </p:txBody>
      </p:sp>
      <p:sp>
        <p:nvSpPr>
          <p:cNvPr id="3" name="Content Placeholder 2"/>
          <p:cNvSpPr>
            <a:spLocks noGrp="1"/>
          </p:cNvSpPr>
          <p:nvPr>
            <p:ph idx="1"/>
          </p:nvPr>
        </p:nvSpPr>
        <p:spPr/>
        <p:txBody>
          <a:bodyPr/>
          <a:lstStyle/>
          <a:p>
            <a:r>
              <a:rPr lang="en-US" dirty="0" smtClean="0"/>
              <a:t>Graham Hill [</a:t>
            </a:r>
            <a:r>
              <a:rPr lang="en-US" dirty="0" smtClean="0">
                <a:hlinkClick r:id="rId2"/>
              </a:rPr>
              <a:t>watch here</a:t>
            </a:r>
            <a:r>
              <a:rPr lang="en-US" dirty="0" smtClean="0"/>
              <a:t>]</a:t>
            </a:r>
          </a:p>
          <a:p>
            <a:endParaRPr lang="en-US" dirty="0"/>
          </a:p>
        </p:txBody>
      </p:sp>
      <p:pic>
        <p:nvPicPr>
          <p:cNvPr id="3074" name="Picture 2" descr="D:\Users\Bobson\Desktop\41jQiIRjBfL._SY344_PJlook-inside-v2,TopRight,1,0_SH20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175" y="2519128"/>
            <a:ext cx="2066925"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82562"/>
      </p:ext>
    </p:ext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money buy happiness?</a:t>
            </a:r>
            <a:endParaRPr lang="en-US" dirty="0"/>
          </a:p>
        </p:txBody>
      </p:sp>
    </p:spTree>
    <p:extLst>
      <p:ext uri="{BB962C8B-B14F-4D97-AF65-F5344CB8AC3E}">
        <p14:creationId xmlns:p14="http://schemas.microsoft.com/office/powerpoint/2010/main" val="3835050830"/>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0" y="274638"/>
            <a:ext cx="8229600" cy="1143000"/>
          </a:xfrm>
        </p:spPr>
        <p:txBody>
          <a:bodyPr>
            <a:normAutofit/>
          </a:bodyPr>
          <a:lstStyle/>
          <a:p>
            <a:r>
              <a:rPr lang="en-US" sz="4000" dirty="0" smtClean="0"/>
              <a:t>Expected </a:t>
            </a:r>
            <a:r>
              <a:rPr lang="en-US" sz="4000" b="1" dirty="0" smtClean="0"/>
              <a:t>value</a:t>
            </a:r>
            <a:r>
              <a:rPr lang="en-US" sz="4000" dirty="0" smtClean="0"/>
              <a:t> </a:t>
            </a:r>
            <a:r>
              <a:rPr lang="en-US" sz="4000" dirty="0" err="1" smtClean="0"/>
              <a:t>vs</a:t>
            </a:r>
            <a:r>
              <a:rPr lang="en-US" sz="4000" dirty="0" smtClean="0"/>
              <a:t> expected </a:t>
            </a:r>
            <a:r>
              <a:rPr lang="en-US" sz="4000" b="1" dirty="0" smtClean="0"/>
              <a:t>utility</a:t>
            </a:r>
            <a:endParaRPr lang="en-US" sz="4000" b="1" dirty="0"/>
          </a:p>
        </p:txBody>
      </p:sp>
      <p:sp>
        <p:nvSpPr>
          <p:cNvPr id="3" name="Content Placeholder 2"/>
          <p:cNvSpPr>
            <a:spLocks noGrp="1"/>
          </p:cNvSpPr>
          <p:nvPr>
            <p:ph idx="1"/>
          </p:nvPr>
        </p:nvSpPr>
        <p:spPr/>
        <p:txBody>
          <a:bodyPr>
            <a:normAutofit/>
          </a:bodyPr>
          <a:lstStyle/>
          <a:p>
            <a:pPr marL="457200" indent="-457200">
              <a:buAutoNum type="alphaUcPeriod"/>
            </a:pPr>
            <a:r>
              <a:rPr lang="en-US" sz="2800" dirty="0" smtClean="0"/>
              <a:t>You win $1000 with probability 1/8.</a:t>
            </a:r>
          </a:p>
          <a:p>
            <a:pPr marL="457200" indent="-457200">
              <a:buAutoNum type="alphaUcPeriod"/>
            </a:pPr>
            <a:r>
              <a:rPr lang="en-US" sz="2800" dirty="0" smtClean="0"/>
              <a:t>You win $100 for sure.</a:t>
            </a:r>
          </a:p>
          <a:p>
            <a:pPr marL="457200" indent="-457200">
              <a:buAutoNum type="alphaUcPeriod"/>
            </a:pPr>
            <a:endParaRPr lang="en-US" sz="2800" dirty="0" smtClean="0"/>
          </a:p>
          <a:p>
            <a:pPr marL="457200" indent="-457200">
              <a:buAutoNum type="alphaUcPeriod"/>
            </a:pPr>
            <a:endParaRPr lang="en-US" sz="2800" dirty="0"/>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 Petersburg Paradox</a:t>
            </a:r>
            <a:endParaRPr lang="en-US" dirty="0"/>
          </a:p>
        </p:txBody>
      </p:sp>
      <p:sp>
        <p:nvSpPr>
          <p:cNvPr id="3" name="Content Placeholder 2"/>
          <p:cNvSpPr>
            <a:spLocks noGrp="1"/>
          </p:cNvSpPr>
          <p:nvPr>
            <p:ph idx="1"/>
          </p:nvPr>
        </p:nvSpPr>
        <p:spPr/>
        <p:txBody>
          <a:bodyPr>
            <a:normAutofit/>
          </a:bodyPr>
          <a:lstStyle/>
          <a:p>
            <a:r>
              <a:rPr lang="en-US" sz="2400" dirty="0" smtClean="0"/>
              <a:t>Nicolas Bernoulli (1713)</a:t>
            </a:r>
          </a:p>
          <a:p>
            <a:r>
              <a:rPr lang="en-US" sz="2400" dirty="0" smtClean="0"/>
              <a:t>Toss a coin repeatedly until tails appear.</a:t>
            </a:r>
          </a:p>
          <a:p>
            <a:r>
              <a:rPr lang="en-US" sz="2400" dirty="0" smtClean="0"/>
              <a:t>The pot starts at $1, and is doubled every time head shows up (e.g. you win $2 if heads appear on the first toss and tail on the second, $4 if head appears on the second toss, and tail on third, $8, $16 , etc…) </a:t>
            </a:r>
          </a:p>
          <a:p>
            <a:r>
              <a:rPr lang="en-US" sz="2400" dirty="0" smtClean="0"/>
              <a:t>What is the expected value from this game? (assume probability head/tail = ½).</a:t>
            </a:r>
          </a:p>
          <a:p>
            <a:r>
              <a:rPr lang="en-US" sz="2400" dirty="0" smtClean="0"/>
              <a:t>How much would you pay to play this game?</a:t>
            </a:r>
          </a:p>
          <a:p>
            <a:endParaRPr lang="en-US" sz="2400" dirty="0" smtClean="0"/>
          </a:p>
          <a:p>
            <a:endParaRPr lang="en-US" sz="2400" dirty="0"/>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Expected Utility Hypothesis</a:t>
            </a:r>
            <a:endParaRPr lang="en-US" dirty="0"/>
          </a:p>
        </p:txBody>
      </p:sp>
      <p:sp>
        <p:nvSpPr>
          <p:cNvPr id="3" name="Content Placeholder 2"/>
          <p:cNvSpPr>
            <a:spLocks noGrp="1"/>
          </p:cNvSpPr>
          <p:nvPr>
            <p:ph idx="1"/>
          </p:nvPr>
        </p:nvSpPr>
        <p:spPr>
          <a:xfrm>
            <a:off x="1047521" y="1516724"/>
            <a:ext cx="7010400" cy="4826476"/>
          </a:xfrm>
        </p:spPr>
        <p:txBody>
          <a:bodyPr>
            <a:noAutofit/>
          </a:bodyPr>
          <a:lstStyle/>
          <a:p>
            <a:r>
              <a:rPr lang="en-US" sz="2400" dirty="0" smtClean="0"/>
              <a:t>Von </a:t>
            </a:r>
            <a:r>
              <a:rPr lang="en-US" sz="2400" dirty="0" smtClean="0"/>
              <a:t>Neumann-Morgenstern’s axioms</a:t>
            </a:r>
          </a:p>
          <a:p>
            <a:endParaRPr lang="en-US" sz="2400" dirty="0" smtClean="0"/>
          </a:p>
          <a:p>
            <a:pPr>
              <a:buNone/>
            </a:pPr>
            <a:r>
              <a:rPr lang="en-US" sz="2400" dirty="0" smtClean="0"/>
              <a:t>1. </a:t>
            </a:r>
            <a:r>
              <a:rPr lang="en-US" sz="2400" b="1" dirty="0" smtClean="0"/>
              <a:t>Completeness</a:t>
            </a:r>
            <a:r>
              <a:rPr lang="en-US" sz="2400" dirty="0" smtClean="0"/>
              <a:t> A&gt;B, or A&lt;B, or A=B</a:t>
            </a:r>
          </a:p>
          <a:p>
            <a:pPr>
              <a:buNone/>
            </a:pPr>
            <a:r>
              <a:rPr lang="en-US" sz="2400" dirty="0" smtClean="0"/>
              <a:t>2. </a:t>
            </a:r>
            <a:r>
              <a:rPr lang="en-US" sz="2400" b="1" dirty="0" smtClean="0"/>
              <a:t>Transitivity</a:t>
            </a:r>
            <a:r>
              <a:rPr lang="en-US" sz="2400" dirty="0" smtClean="0"/>
              <a:t>	 A&gt;B, and B &gt;C, then A&gt;C</a:t>
            </a:r>
          </a:p>
          <a:p>
            <a:pPr>
              <a:buNone/>
            </a:pPr>
            <a:r>
              <a:rPr lang="en-US" sz="2400" dirty="0" smtClean="0"/>
              <a:t>3. </a:t>
            </a:r>
            <a:r>
              <a:rPr lang="en-US" sz="2400" b="1" dirty="0" smtClean="0"/>
              <a:t>Independence</a:t>
            </a:r>
            <a:r>
              <a:rPr lang="en-US" sz="2400" dirty="0" smtClean="0"/>
              <a:t> </a:t>
            </a:r>
          </a:p>
          <a:p>
            <a:pPr>
              <a:buNone/>
            </a:pPr>
            <a:r>
              <a:rPr lang="en-US" sz="2400" dirty="0" smtClean="0"/>
              <a:t>A&gt;B, then </a:t>
            </a:r>
            <a:r>
              <a:rPr lang="en-US" sz="2400" dirty="0" err="1" smtClean="0"/>
              <a:t>tA</a:t>
            </a:r>
            <a:r>
              <a:rPr lang="en-US" sz="2400" dirty="0" smtClean="0"/>
              <a:t> + (1-t)C &gt; </a:t>
            </a:r>
            <a:r>
              <a:rPr lang="en-US" sz="2400" dirty="0" err="1" smtClean="0"/>
              <a:t>tB</a:t>
            </a:r>
            <a:r>
              <a:rPr lang="en-US" sz="2400" dirty="0" smtClean="0"/>
              <a:t> + (1-t)C</a:t>
            </a:r>
          </a:p>
          <a:p>
            <a:pPr>
              <a:buNone/>
            </a:pPr>
            <a:r>
              <a:rPr lang="en-US" sz="2400" dirty="0" smtClean="0"/>
              <a:t>4. </a:t>
            </a:r>
            <a:r>
              <a:rPr lang="en-US" sz="2400" b="1" dirty="0" smtClean="0"/>
              <a:t>Continuity</a:t>
            </a:r>
          </a:p>
          <a:p>
            <a:pPr>
              <a:buNone/>
            </a:pPr>
            <a:r>
              <a:rPr lang="en-US" sz="2400" dirty="0" smtClean="0"/>
              <a:t>A&gt;B&gt;C then there exists p </a:t>
            </a:r>
            <a:r>
              <a:rPr lang="en-US" sz="2400" dirty="0" err="1" smtClean="0"/>
              <a:t>s.t</a:t>
            </a:r>
            <a:r>
              <a:rPr lang="en-US" sz="2400" dirty="0" smtClean="0"/>
              <a:t>. </a:t>
            </a:r>
            <a:r>
              <a:rPr lang="en-US" sz="2400" dirty="0" err="1" smtClean="0"/>
              <a:t>pA</a:t>
            </a:r>
            <a:r>
              <a:rPr lang="en-US" sz="2400" dirty="0" smtClean="0"/>
              <a:t>+(</a:t>
            </a:r>
            <a:r>
              <a:rPr lang="en-US" sz="2400" dirty="0" smtClean="0"/>
              <a:t>1-p)C=B</a:t>
            </a:r>
          </a:p>
          <a:p>
            <a:pPr>
              <a:buNone/>
            </a:pPr>
            <a:endParaRPr lang="en-US" sz="2400" dirty="0" smtClean="0"/>
          </a:p>
          <a:p>
            <a:pPr>
              <a:buNone/>
            </a:pPr>
            <a:r>
              <a:rPr lang="en-US" sz="2400" b="1" dirty="0" smtClean="0"/>
              <a:t>Rational people follow these rules when they make choices.</a:t>
            </a:r>
            <a:endParaRPr lang="en-US" sz="2400" b="1" dirty="0"/>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EUH </a:t>
            </a:r>
            <a:r>
              <a:rPr lang="en-US" dirty="0" smtClean="0"/>
              <a:t>can explain risk aversion</a:t>
            </a:r>
            <a:endParaRPr lang="en-US" dirty="0"/>
          </a:p>
        </p:txBody>
      </p:sp>
      <p:sp>
        <p:nvSpPr>
          <p:cNvPr id="3" name="Content Placeholder 2"/>
          <p:cNvSpPr>
            <a:spLocks noGrp="1"/>
          </p:cNvSpPr>
          <p:nvPr>
            <p:ph idx="1"/>
          </p:nvPr>
        </p:nvSpPr>
        <p:spPr/>
        <p:txBody>
          <a:bodyPr>
            <a:normAutofit/>
          </a:bodyPr>
          <a:lstStyle/>
          <a:p>
            <a:r>
              <a:rPr lang="en-US" sz="2800" dirty="0" smtClean="0"/>
              <a:t>Decision makers maximize expected utility, not expected value.</a:t>
            </a:r>
          </a:p>
          <a:p>
            <a:endParaRPr lang="en-US" sz="2800" dirty="0" smtClean="0"/>
          </a:p>
          <a:p>
            <a:pPr algn="ctr">
              <a:buNone/>
            </a:pPr>
            <a:r>
              <a:rPr lang="en-US" sz="2800" dirty="0" smtClean="0"/>
              <a:t>max E(U(V)), not U(E(V)) </a:t>
            </a:r>
            <a:endParaRPr lang="en-US" sz="2800" dirty="0"/>
          </a:p>
        </p:txBody>
      </p:sp>
    </p:spTree>
  </p:cSld>
  <p:clrMapOvr>
    <a:masterClrMapping/>
  </p:clrMapOvr>
  <p:transition>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533474</TotalTime>
  <Words>1625</Words>
  <Application>Microsoft Office PowerPoint</Application>
  <PresentationFormat>On-screen Show (4:3)</PresentationFormat>
  <Paragraphs>248</Paragraphs>
  <Slides>54</Slides>
  <Notes>23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Consumer Choice Theory Revisited  Principles of Microeconomics  Boris Nikolaev</vt:lpstr>
      <vt:lpstr>Economic Theory</vt:lpstr>
      <vt:lpstr>Welfare /moral implications</vt:lpstr>
      <vt:lpstr>Some questions …</vt:lpstr>
      <vt:lpstr>THE BET</vt:lpstr>
      <vt:lpstr>Expected value vs expected utility</vt:lpstr>
      <vt:lpstr>The St. Petersburg Paradox</vt:lpstr>
      <vt:lpstr>The Expected Utility Hypothesis</vt:lpstr>
      <vt:lpstr>EUH can explain risk aversion</vt:lpstr>
      <vt:lpstr>But it cannot explain other behaviors </vt:lpstr>
      <vt:lpstr>Are people perfectly rational?</vt:lpstr>
      <vt:lpstr>How much does the ball cost?</vt:lpstr>
      <vt:lpstr>The Allais Paradox</vt:lpstr>
      <vt:lpstr>The Ellsberg Paradox</vt:lpstr>
      <vt:lpstr>Framing effects</vt:lpstr>
      <vt:lpstr>How about now?</vt:lpstr>
      <vt:lpstr>Problem 2</vt:lpstr>
      <vt:lpstr>Prospect Theory</vt:lpstr>
      <vt:lpstr>Prospect Theory</vt:lpstr>
      <vt:lpstr>Do people maximize? </vt:lpstr>
      <vt:lpstr>The curse of dimensionality</vt:lpstr>
      <vt:lpstr>Thinking Traps</vt:lpstr>
      <vt:lpstr>The Gambler’s Fallacy</vt:lpstr>
      <vt:lpstr>The Monty Hall problem</vt:lpstr>
      <vt:lpstr>Superstitious Thinking</vt:lpstr>
      <vt:lpstr>PowerPoint Presentation</vt:lpstr>
      <vt:lpstr>Intuition vs Reason</vt:lpstr>
      <vt:lpstr>Perception is reference dependent</vt:lpstr>
      <vt:lpstr>PowerPoint Presentation</vt:lpstr>
      <vt:lpstr>The Human Brain</vt:lpstr>
      <vt:lpstr>PowerPoint Presentation</vt:lpstr>
      <vt:lpstr>Quiz</vt:lpstr>
      <vt:lpstr>A year later…</vt:lpstr>
      <vt:lpstr>Impact Bias</vt:lpstr>
      <vt:lpstr>Expected vs Experienced Utility</vt:lpstr>
      <vt:lpstr>Experienced Utility</vt:lpstr>
      <vt:lpstr>Are we in control of our decisions?</vt:lpstr>
      <vt:lpstr>Optimism Bias</vt:lpstr>
      <vt:lpstr>Projection Bias</vt:lpstr>
      <vt:lpstr>Context Choice</vt:lpstr>
      <vt:lpstr>Learning from the Past</vt:lpstr>
      <vt:lpstr>Libertarian Paternalism</vt:lpstr>
      <vt:lpstr>Preferences</vt:lpstr>
      <vt:lpstr>More is better!</vt:lpstr>
      <vt:lpstr>PowerPoint Presentation</vt:lpstr>
      <vt:lpstr>The cost of consumerism</vt:lpstr>
      <vt:lpstr>Anti-consumerism</vt:lpstr>
      <vt:lpstr>Anti-consumerism</vt:lpstr>
      <vt:lpstr>Anti-consumerism</vt:lpstr>
      <vt:lpstr>Anti-consumerism</vt:lpstr>
      <vt:lpstr>The Paradox of Choice</vt:lpstr>
      <vt:lpstr>PowerPoint Presentation</vt:lpstr>
      <vt:lpstr>Less stuff, more happiness</vt:lpstr>
      <vt:lpstr>Can money buy happiness?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Monopoly (Ch.10)</dc:title>
  <dc:creator>bobson</dc:creator>
  <cp:lastModifiedBy>Bobson</cp:lastModifiedBy>
  <cp:revision>1534</cp:revision>
  <dcterms:created xsi:type="dcterms:W3CDTF">2004-11-09T23:39:25Z</dcterms:created>
  <dcterms:modified xsi:type="dcterms:W3CDTF">2013-10-16T04:27:14Z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ies>
</file>