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7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7" r:id="rId3"/>
    <p:sldId id="319" r:id="rId4"/>
    <p:sldId id="305" r:id="rId5"/>
    <p:sldId id="320" r:id="rId6"/>
    <p:sldId id="321" r:id="rId7"/>
    <p:sldId id="278" r:id="rId8"/>
    <p:sldId id="297" r:id="rId9"/>
    <p:sldId id="298" r:id="rId10"/>
    <p:sldId id="322" r:id="rId11"/>
    <p:sldId id="323" r:id="rId12"/>
    <p:sldId id="299" r:id="rId13"/>
    <p:sldId id="300" r:id="rId14"/>
    <p:sldId id="302" r:id="rId15"/>
    <p:sldId id="303" r:id="rId16"/>
    <p:sldId id="301" r:id="rId17"/>
    <p:sldId id="306" r:id="rId18"/>
    <p:sldId id="304" r:id="rId19"/>
    <p:sldId id="307" r:id="rId20"/>
    <p:sldId id="310" r:id="rId21"/>
    <p:sldId id="308" r:id="rId22"/>
    <p:sldId id="309" r:id="rId23"/>
    <p:sldId id="311" r:id="rId24"/>
    <p:sldId id="313" r:id="rId25"/>
    <p:sldId id="314" r:id="rId26"/>
    <p:sldId id="318" r:id="rId27"/>
    <p:sldId id="315" r:id="rId28"/>
    <p:sldId id="324" r:id="rId29"/>
  </p:sldIdLst>
  <p:sldSz cx="9144000" cy="6858000" type="screen4x3"/>
  <p:notesSz cx="7026275" cy="9312275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FFC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71" autoAdjust="0"/>
    <p:restoredTop sz="94836" autoAdjust="0"/>
  </p:normalViewPr>
  <p:slideViewPr>
    <p:cSldViewPr snapToGrid="0">
      <p:cViewPr varScale="1">
        <p:scale>
          <a:sx n="127" d="100"/>
          <a:sy n="127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998D820E-BC41-488D-A9F6-28E0B8083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16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6137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5"/>
            <a:ext cx="5619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2067E6C5-DA99-4CCA-A203-2A60412165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90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D4EC5-A138-4EF8-BB7D-ABA2F8F41B9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7E6C5-DA99-4CCA-A203-2A60412165B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8F0A7-A5F0-45C1-9308-F1E75430F8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423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B4F99-3EDE-4AB3-89A8-8688BEE4D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564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E62CA-A33B-491F-B242-F934669D3F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343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37458-52D6-4E7D-ACBB-62A0DE2229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801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2146B-8877-40E0-8F96-8ED91261D8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262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D370C-CD19-4076-8801-9DBCB8CE4E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879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5D935-C9E5-4C31-9AF1-277BBB2840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918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5FE22-51AF-4718-83CD-CD16A1916A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884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0031A-835F-45BE-A0BE-CB140229DC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196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F924E-649B-4B65-929D-5B214DC078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752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83189-6CBF-4B91-91A0-26A953AED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91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9811F7-DF4C-489A-8631-5CFD811144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600"/>
            <a:ext cx="6858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" name="Picture 3" descr="C:\Users\bobson\Desktop\logo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3" b="18736"/>
          <a:stretch>
            <a:fillRect/>
          </a:stretch>
        </p:blipFill>
        <p:spPr bwMode="auto">
          <a:xfrm>
            <a:off x="7481888" y="6007100"/>
            <a:ext cx="14859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46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kinac.org/124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88REf0tjZHo&amp;feature=related" TargetMode="External"/><Relationship Id="rId4" Type="http://schemas.openxmlformats.org/officeDocument/2006/relationships/hyperlink" Target="http://www.youtube.com/watch?v=nLsCC0LZxkY&amp;feature=relate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ney.cnn.com/magazines/fortune/fortune500_archive/full/198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c.org/opec_web/en/data_graphs/333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.cnn.com/galleries/2010/news/1004/gallery.top_5_tax_bills/2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87378" y="2005591"/>
            <a:ext cx="6421959" cy="3576070"/>
          </a:xfrm>
        </p:spPr>
        <p:txBody>
          <a:bodyPr/>
          <a:lstStyle/>
          <a:p>
            <a:pPr eaLnBrk="1" hangingPunct="1"/>
            <a:r>
              <a:rPr lang="en-US" sz="6600" dirty="0" smtClean="0"/>
              <a:t>Elasticity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/>
              <a:t>Principles of Microeconomics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Boris Nikolaev</a:t>
            </a:r>
            <a:br>
              <a:rPr lang="en-US" sz="2800" dirty="0" smtClean="0"/>
            </a:br>
            <a:endParaRPr lang="en-US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81" y="1115106"/>
            <a:ext cx="3870923" cy="111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Elastic Demand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587" t="34570" r="36081" b="57032"/>
          <a:stretch>
            <a:fillRect/>
          </a:stretch>
        </p:blipFill>
        <p:spPr bwMode="auto">
          <a:xfrm>
            <a:off x="2027461" y="2371312"/>
            <a:ext cx="5586996" cy="74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 bwMode="auto">
          <a:xfrm>
            <a:off x="6267032" y="966456"/>
            <a:ext cx="532015" cy="1512916"/>
          </a:xfrm>
          <a:prstGeom prst="downArrow">
            <a:avLst/>
          </a:prstGeom>
          <a:solidFill>
            <a:srgbClr val="C0C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rot="10800000">
            <a:off x="6275346" y="3194914"/>
            <a:ext cx="526473" cy="523580"/>
          </a:xfrm>
          <a:prstGeom prst="downArrow">
            <a:avLst/>
          </a:prstGeom>
          <a:solidFill>
            <a:srgbClr val="C0C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6804" y="5527964"/>
            <a:ext cx="496802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Demand is very </a:t>
            </a:r>
            <a:r>
              <a:rPr lang="en-US" sz="1800" i="1" dirty="0" smtClean="0"/>
              <a:t>responsive</a:t>
            </a:r>
            <a:r>
              <a:rPr lang="en-US" sz="1800" dirty="0" smtClean="0"/>
              <a:t> to changes in price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046804" y="3932615"/>
            <a:ext cx="4572000" cy="11633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</a:t>
            </a:r>
            <a:r>
              <a:rPr lang="en-US" sz="2000" dirty="0" smtClean="0"/>
              <a:t>d</a:t>
            </a:r>
            <a:r>
              <a:rPr lang="en-US" dirty="0" smtClean="0"/>
              <a:t> &lt; -1 </a:t>
            </a:r>
          </a:p>
          <a:p>
            <a:endParaRPr lang="en-US" sz="1800" dirty="0" smtClean="0"/>
          </a:p>
          <a:p>
            <a:r>
              <a:rPr lang="en-US" sz="1800" dirty="0" smtClean="0"/>
              <a:t>The relative change in quantity demanded is more than the relative change in price.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Inelastic Demand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587" t="34570" r="36081" b="57032"/>
          <a:stretch>
            <a:fillRect/>
          </a:stretch>
        </p:blipFill>
        <p:spPr bwMode="auto">
          <a:xfrm>
            <a:off x="1814102" y="1820488"/>
            <a:ext cx="5586996" cy="74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 bwMode="auto">
          <a:xfrm rot="10800000">
            <a:off x="6003797" y="2502132"/>
            <a:ext cx="532015" cy="1512916"/>
          </a:xfrm>
          <a:prstGeom prst="downArrow">
            <a:avLst/>
          </a:prstGeom>
          <a:solidFill>
            <a:srgbClr val="C0C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6003798" y="1380562"/>
            <a:ext cx="526473" cy="523580"/>
          </a:xfrm>
          <a:prstGeom prst="downArrow">
            <a:avLst/>
          </a:prstGeom>
          <a:solidFill>
            <a:srgbClr val="C0C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8419" y="5710018"/>
            <a:ext cx="548098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Demand is </a:t>
            </a:r>
            <a:r>
              <a:rPr lang="en-US" sz="1800" i="1" dirty="0" smtClean="0"/>
              <a:t>not very responsive </a:t>
            </a:r>
            <a:r>
              <a:rPr lang="en-US" sz="1800" dirty="0" smtClean="0"/>
              <a:t>to changes in price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958271" y="4026453"/>
            <a:ext cx="4572000" cy="11633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</a:t>
            </a:r>
            <a:r>
              <a:rPr lang="en-US" sz="2000" dirty="0" smtClean="0"/>
              <a:t>d</a:t>
            </a:r>
            <a:r>
              <a:rPr lang="en-US" dirty="0" smtClean="0"/>
              <a:t> &gt; -1 </a:t>
            </a:r>
          </a:p>
          <a:p>
            <a:endParaRPr lang="en-US" sz="1800" dirty="0" smtClean="0"/>
          </a:p>
          <a:p>
            <a:r>
              <a:rPr lang="en-US" sz="1800" dirty="0" smtClean="0"/>
              <a:t>The relative change in quantity demanded is less than the relative change in price.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Inelastic Demand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163759" y="6211020"/>
            <a:ext cx="54373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Q*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71929" y="1765444"/>
            <a:ext cx="5794131" cy="4249243"/>
            <a:chOff x="1570783" y="1601040"/>
            <a:chExt cx="5794131" cy="4249243"/>
          </a:xfrm>
        </p:grpSpPr>
        <p:cxnSp>
          <p:nvCxnSpPr>
            <p:cNvPr id="21" name="Straight Connector 20"/>
            <p:cNvCxnSpPr/>
            <p:nvPr/>
          </p:nvCxnSpPr>
          <p:spPr bwMode="auto">
            <a:xfrm rot="5400000">
              <a:off x="3534399" y="4812791"/>
              <a:ext cx="2019300" cy="2931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16200000" flipV="1">
              <a:off x="2448897" y="3205396"/>
              <a:ext cx="4186843" cy="97813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2247791" y="5815115"/>
              <a:ext cx="5117123" cy="351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247540" y="3809003"/>
              <a:ext cx="4012226" cy="586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26" idx="6"/>
            </p:cNvCxnSpPr>
            <p:nvPr/>
          </p:nvCxnSpPr>
          <p:spPr bwMode="auto">
            <a:xfrm flipV="1">
              <a:off x="2247791" y="3762111"/>
              <a:ext cx="2373923" cy="4395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>
              <a:off x="4472244" y="3687376"/>
              <a:ext cx="149470" cy="14947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0783" y="3696167"/>
              <a:ext cx="5100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P*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51475" y="5365374"/>
              <a:ext cx="407484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sz="1600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Demand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50171" y="1608358"/>
            <a:ext cx="6183231" cy="4575867"/>
            <a:chOff x="2189284" y="1468315"/>
            <a:chExt cx="6183231" cy="4575867"/>
          </a:xfrm>
        </p:grpSpPr>
        <p:cxnSp>
          <p:nvCxnSpPr>
            <p:cNvPr id="21" name="Straight Connector 20"/>
            <p:cNvCxnSpPr/>
            <p:nvPr/>
          </p:nvCxnSpPr>
          <p:spPr bwMode="auto">
            <a:xfrm rot="5400000">
              <a:off x="4152900" y="4475285"/>
              <a:ext cx="2019300" cy="2931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10800000">
              <a:off x="3261360" y="2881749"/>
              <a:ext cx="4635730" cy="134943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2866292" y="5477609"/>
              <a:ext cx="5117123" cy="351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866041" y="3471497"/>
              <a:ext cx="4012226" cy="586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26" idx="6"/>
            </p:cNvCxnSpPr>
            <p:nvPr/>
          </p:nvCxnSpPr>
          <p:spPr bwMode="auto">
            <a:xfrm flipV="1">
              <a:off x="2866292" y="3424605"/>
              <a:ext cx="2373923" cy="4395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>
              <a:off x="5090745" y="3349870"/>
              <a:ext cx="149470" cy="14947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89284" y="3358661"/>
              <a:ext cx="5100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P*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44207" y="5656384"/>
              <a:ext cx="54373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Q*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65031" y="4335141"/>
              <a:ext cx="407484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sz="1600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Perfectly Inelastic Demand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083935" y="1742772"/>
            <a:ext cx="5117123" cy="4818001"/>
            <a:chOff x="2866292" y="1226181"/>
            <a:chExt cx="5117123" cy="4818001"/>
          </a:xfrm>
        </p:grpSpPr>
        <p:cxnSp>
          <p:nvCxnSpPr>
            <p:cNvPr id="12" name="Straight Connector 11"/>
            <p:cNvCxnSpPr/>
            <p:nvPr/>
          </p:nvCxnSpPr>
          <p:spPr bwMode="auto">
            <a:xfrm rot="16200000" flipV="1">
              <a:off x="3092335" y="3416530"/>
              <a:ext cx="4123112" cy="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2866292" y="5477609"/>
              <a:ext cx="5117123" cy="351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866041" y="3471497"/>
              <a:ext cx="4012226" cy="586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944207" y="5656384"/>
              <a:ext cx="54373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Q*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3024" y="1226181"/>
              <a:ext cx="407484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sz="1600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Perfectly Elastic Demand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31403" y="1962585"/>
            <a:ext cx="5794131" cy="4044462"/>
            <a:chOff x="2189284" y="1468315"/>
            <a:chExt cx="5794131" cy="4044462"/>
          </a:xfrm>
        </p:grpSpPr>
        <p:cxnSp>
          <p:nvCxnSpPr>
            <p:cNvPr id="12" name="Straight Connector 11"/>
            <p:cNvCxnSpPr/>
            <p:nvPr/>
          </p:nvCxnSpPr>
          <p:spPr bwMode="auto">
            <a:xfrm rot="10800000">
              <a:off x="2876207" y="3424844"/>
              <a:ext cx="4472245" cy="831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2866292" y="5477609"/>
              <a:ext cx="5117123" cy="351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866041" y="3471497"/>
              <a:ext cx="4012226" cy="586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189284" y="3358661"/>
              <a:ext cx="5100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P*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69032" y="3254487"/>
              <a:ext cx="407484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sz="1600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Estimated Price Elasticities of Demand for Various Goods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hlinkClick r:id="rId3"/>
              </a:rPr>
              <a:t>http://www.mackinac.org/1247</a:t>
            </a:r>
            <a:endParaRPr lang="en-US" sz="1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Algebraic Examples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1. You run a 10% off sale. If Ed = -2, how much more do you expect to sell?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400" dirty="0" smtClean="0"/>
              <a:t>2. You have an overstock and need to sell 30% of your inventories. If Ed = -0.6, how much should you lower price?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Elasticity and Total Revenue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When demand is </a:t>
            </a:r>
            <a:r>
              <a:rPr lang="en-US" sz="2400" b="1" i="1" dirty="0" smtClean="0"/>
              <a:t>elastic</a:t>
            </a:r>
            <a:r>
              <a:rPr lang="en-US" sz="2400" dirty="0" smtClean="0"/>
              <a:t>, a decrease in price will </a:t>
            </a:r>
            <a:r>
              <a:rPr lang="en-US" sz="2400" b="1" i="1" dirty="0" smtClean="0"/>
              <a:t>increase</a:t>
            </a:r>
            <a:r>
              <a:rPr lang="en-US" sz="2400" dirty="0" smtClean="0"/>
              <a:t> total revenue.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 When demand is </a:t>
            </a:r>
            <a:r>
              <a:rPr lang="en-US" sz="2400" b="1" i="1" dirty="0" smtClean="0"/>
              <a:t>inelastic</a:t>
            </a:r>
            <a:r>
              <a:rPr lang="en-US" sz="2400" dirty="0" smtClean="0"/>
              <a:t>, a decrease in price will </a:t>
            </a:r>
            <a:r>
              <a:rPr lang="en-US" sz="2400" b="1" i="1" dirty="0" smtClean="0"/>
              <a:t>decrease</a:t>
            </a:r>
            <a:r>
              <a:rPr lang="en-US" sz="2400" dirty="0" smtClean="0"/>
              <a:t> total revenue.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Why farmers don’t always like good weather?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27918" y="1537308"/>
            <a:ext cx="5934900" cy="4634014"/>
            <a:chOff x="2189284" y="1216269"/>
            <a:chExt cx="6183231" cy="4827913"/>
          </a:xfrm>
        </p:grpSpPr>
        <p:cxnSp>
          <p:nvCxnSpPr>
            <p:cNvPr id="21" name="Straight Connector 20"/>
            <p:cNvCxnSpPr/>
            <p:nvPr/>
          </p:nvCxnSpPr>
          <p:spPr bwMode="auto">
            <a:xfrm rot="5400000">
              <a:off x="4152900" y="4475285"/>
              <a:ext cx="2019300" cy="2931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10800000">
              <a:off x="3311237" y="2673929"/>
              <a:ext cx="4530436" cy="181494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2866292" y="5477609"/>
              <a:ext cx="5117123" cy="351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866041" y="3471497"/>
              <a:ext cx="4012226" cy="586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26" idx="6"/>
            </p:cNvCxnSpPr>
            <p:nvPr/>
          </p:nvCxnSpPr>
          <p:spPr bwMode="auto">
            <a:xfrm flipV="1">
              <a:off x="2866292" y="3424605"/>
              <a:ext cx="2373923" cy="4395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>
              <a:off x="5090745" y="3349870"/>
              <a:ext cx="149470" cy="14947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89284" y="3358661"/>
              <a:ext cx="5100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P*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44207" y="5656384"/>
              <a:ext cx="54373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Q*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65031" y="4335141"/>
              <a:ext cx="407484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sz="1600" dirty="0"/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rot="5400000" flipH="1" flipV="1">
              <a:off x="3433395" y="1833196"/>
              <a:ext cx="3587262" cy="305093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909685" y="1216269"/>
              <a:ext cx="389850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sz="2000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$39,500,000,000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2301" y="662893"/>
            <a:ext cx="2578814" cy="51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6955" y="3951385"/>
            <a:ext cx="3171185" cy="265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6870" y="1463095"/>
            <a:ext cx="6565187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The highest profit ever made by a company in a year.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GDP of Bulgaria (7.6 million people)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2x GDP of Cyprus (lose to 1 million)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5 x GDP of Zimbabwe (12.5 million people)</a:t>
            </a:r>
          </a:p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9864" y="3877380"/>
            <a:ext cx="2500900" cy="255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market for drugs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70301" y="1880206"/>
            <a:ext cx="5745755" cy="4575867"/>
            <a:chOff x="2189284" y="1429789"/>
            <a:chExt cx="5794131" cy="4614393"/>
          </a:xfrm>
        </p:grpSpPr>
        <p:cxnSp>
          <p:nvCxnSpPr>
            <p:cNvPr id="21" name="Straight Connector 20"/>
            <p:cNvCxnSpPr/>
            <p:nvPr/>
          </p:nvCxnSpPr>
          <p:spPr bwMode="auto">
            <a:xfrm rot="5400000">
              <a:off x="4152900" y="4475285"/>
              <a:ext cx="2019300" cy="2931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16200000" flipV="1">
              <a:off x="3138056" y="3212869"/>
              <a:ext cx="4078779" cy="5126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2866292" y="5477609"/>
              <a:ext cx="5117123" cy="351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866041" y="3471497"/>
              <a:ext cx="4012226" cy="586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26" idx="6"/>
            </p:cNvCxnSpPr>
            <p:nvPr/>
          </p:nvCxnSpPr>
          <p:spPr bwMode="auto">
            <a:xfrm flipV="1">
              <a:off x="2866292" y="3424605"/>
              <a:ext cx="2373923" cy="4395"/>
            </a:xfrm>
            <a:prstGeom prst="line">
              <a:avLst/>
            </a:prstGeom>
            <a:solidFill>
              <a:srgbClr val="C0C0C0"/>
            </a:solidFill>
            <a:ln w="31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>
              <a:off x="5090745" y="3349870"/>
              <a:ext cx="149470" cy="14947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89284" y="3358661"/>
              <a:ext cx="5100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P*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44207" y="5656384"/>
              <a:ext cx="54373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Q*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79278" y="5019556"/>
              <a:ext cx="407484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sz="1600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we legalize drugs?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9488" y="1507524"/>
            <a:ext cx="4354985" cy="358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04377" y="5536723"/>
            <a:ext cx="4556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Milton Friedman on drugs [</a:t>
            </a:r>
            <a:r>
              <a:rPr lang="en-US" sz="2000" dirty="0" smtClean="0">
                <a:hlinkClick r:id="rId4"/>
              </a:rPr>
              <a:t>watch here</a:t>
            </a:r>
            <a:r>
              <a:rPr lang="en-US" sz="2000" dirty="0" smtClean="0"/>
              <a:t>]</a:t>
            </a:r>
          </a:p>
          <a:p>
            <a:r>
              <a:rPr lang="en-US" sz="2000" dirty="0" smtClean="0"/>
              <a:t>Ron Paul [</a:t>
            </a:r>
            <a:r>
              <a:rPr lang="en-US" sz="2000" dirty="0" smtClean="0">
                <a:hlinkClick r:id="rId5"/>
              </a:rPr>
              <a:t>watch here</a:t>
            </a:r>
            <a:r>
              <a:rPr lang="en-US" sz="2000" dirty="0" smtClean="0"/>
              <a:t>]</a:t>
            </a:r>
            <a:endParaRPr lang="en-US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Elasticity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368" y="1616677"/>
            <a:ext cx="5885935" cy="42898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Availability of substitutes.</a:t>
            </a:r>
          </a:p>
          <a:p>
            <a:endParaRPr lang="en-US" sz="2800" dirty="0" smtClean="0"/>
          </a:p>
          <a:p>
            <a:r>
              <a:rPr lang="en-US" sz="2800" dirty="0" smtClean="0"/>
              <a:t>Fraction of income absorbed.</a:t>
            </a:r>
          </a:p>
          <a:p>
            <a:endParaRPr lang="en-US" sz="2800" dirty="0" smtClean="0"/>
          </a:p>
          <a:p>
            <a:r>
              <a:rPr lang="en-US" sz="2800" dirty="0" smtClean="0"/>
              <a:t>Passage of time.</a:t>
            </a:r>
          </a:p>
          <a:p>
            <a:endParaRPr lang="en-US" sz="2800" dirty="0" smtClean="0"/>
          </a:p>
          <a:p>
            <a:r>
              <a:rPr lang="en-US" sz="2800" dirty="0" smtClean="0"/>
              <a:t>What kind of a good it is.</a:t>
            </a:r>
            <a:endParaRPr 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Substitutes and Complements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and Inferior Goods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044" t="31912" r="69743" b="41583"/>
          <a:stretch>
            <a:fillRect/>
          </a:stretch>
        </p:blipFill>
        <p:spPr bwMode="auto">
          <a:xfrm>
            <a:off x="1886464" y="1768258"/>
            <a:ext cx="5240625" cy="386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Incidence </a:t>
            </a:r>
            <a:r>
              <a:rPr lang="en-US" sz="2400" dirty="0" smtClean="0"/>
              <a:t>(</a:t>
            </a:r>
            <a:r>
              <a:rPr lang="en-US" sz="2400" dirty="0" err="1" smtClean="0"/>
              <a:t>e.g</a:t>
            </a:r>
            <a:r>
              <a:rPr lang="en-US" sz="2400" dirty="0" smtClean="0"/>
              <a:t> per unit tax)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909954" y="2022244"/>
            <a:ext cx="5117123" cy="4044462"/>
            <a:chOff x="2783165" y="2066832"/>
            <a:chExt cx="5117123" cy="4044462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2783165" y="6076126"/>
              <a:ext cx="5117123" cy="351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 bwMode="auto">
            <a:xfrm rot="5400000" flipH="1" flipV="1">
              <a:off x="782914" y="4070014"/>
              <a:ext cx="4012226" cy="586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	Algebraic example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29124" y="2125163"/>
            <a:ext cx="5117123" cy="4044462"/>
            <a:chOff x="2866292" y="1853315"/>
            <a:chExt cx="5117123" cy="4044462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2866292" y="5862609"/>
              <a:ext cx="5117123" cy="351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 bwMode="auto">
            <a:xfrm rot="5400000" flipH="1" flipV="1">
              <a:off x="866041" y="3856497"/>
              <a:ext cx="4012226" cy="586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695568" y="597097"/>
            <a:ext cx="4160108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= </a:t>
            </a:r>
            <a:r>
              <a:rPr lang="en-US" dirty="0" smtClean="0"/>
              <a:t>10+Q        </a:t>
            </a:r>
            <a:r>
              <a:rPr lang="en-US" dirty="0" smtClean="0"/>
              <a:t>P= 100-Q</a:t>
            </a:r>
          </a:p>
          <a:p>
            <a:r>
              <a:rPr lang="en-US" sz="2000" dirty="0" smtClean="0"/>
              <a:t>unit tax </a:t>
            </a:r>
            <a:r>
              <a:rPr lang="en-US" sz="2000" smtClean="0"/>
              <a:t>= </a:t>
            </a:r>
            <a:r>
              <a:rPr lang="en-US" sz="2000" smtClean="0"/>
              <a:t>$10</a:t>
            </a:r>
            <a:endParaRPr lang="en-US" sz="2000" dirty="0"/>
          </a:p>
        </p:txBody>
      </p:sp>
      <p:cxnSp>
        <p:nvCxnSpPr>
          <p:cNvPr id="14" name="Curved Connector 13"/>
          <p:cNvCxnSpPr/>
          <p:nvPr/>
        </p:nvCxnSpPr>
        <p:spPr bwMode="auto">
          <a:xfrm rot="16200000" flipH="1">
            <a:off x="3873730" y="1872978"/>
            <a:ext cx="1180408" cy="864523"/>
          </a:xfrm>
          <a:prstGeom prst="curvedConnector3">
            <a:avLst>
              <a:gd name="adj1" fmla="val 50000"/>
            </a:avLst>
          </a:prstGeom>
          <a:solidFill>
            <a:srgbClr val="C0C0C0"/>
          </a:solidFill>
          <a:ln w="2857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pays the tax?</a:t>
            </a:r>
            <a:endParaRPr lang="en-US" sz="2400" dirty="0"/>
          </a:p>
        </p:txBody>
      </p:sp>
      <p:pic>
        <p:nvPicPr>
          <p:cNvPr id="5" name="Picture 4" descr="graph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879" y="2004232"/>
            <a:ext cx="3028950" cy="2533650"/>
          </a:xfrm>
          <a:prstGeom prst="rect">
            <a:avLst/>
          </a:prstGeom>
        </p:spPr>
      </p:pic>
      <p:pic>
        <p:nvPicPr>
          <p:cNvPr id="6" name="Picture 5" descr="graph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9874" y="1940502"/>
            <a:ext cx="3028950" cy="2533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3820" y="5128942"/>
            <a:ext cx="28845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Elastic D, Inelastic S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996250" y="5123398"/>
            <a:ext cx="28845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Inelastic D, Elastic S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825116" y="6079367"/>
            <a:ext cx="489342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Note: The tax moves toward inelasticity</a:t>
            </a:r>
            <a:endParaRPr lang="en-US" sz="1800" dirty="0"/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Determinants of welfare loss</a:t>
            </a:r>
            <a:endParaRPr lang="en-US" dirty="0"/>
          </a:p>
        </p:txBody>
      </p:sp>
      <p:cxnSp>
        <p:nvCxnSpPr>
          <p:cNvPr id="14" name="Curved Connector 13"/>
          <p:cNvCxnSpPr/>
          <p:nvPr/>
        </p:nvCxnSpPr>
        <p:spPr bwMode="auto">
          <a:xfrm rot="16200000" flipH="1">
            <a:off x="3873730" y="1872978"/>
            <a:ext cx="1180408" cy="864523"/>
          </a:xfrm>
          <a:prstGeom prst="curvedConnector3">
            <a:avLst>
              <a:gd name="adj1" fmla="val 50000"/>
            </a:avLst>
          </a:prstGeom>
          <a:solidFill>
            <a:srgbClr val="C0C0C0"/>
          </a:solidFill>
          <a:ln w="2857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915427" y="1145406"/>
            <a:ext cx="4995512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Elasticity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/>
            <a:r>
              <a:rPr lang="en-US" dirty="0" smtClean="0"/>
              <a:t>2. Taxes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916473" y="3562171"/>
            <a:ext cx="2427603" cy="880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rot="5400000" flipH="1" flipV="1">
            <a:off x="3896801" y="2524144"/>
            <a:ext cx="2063562" cy="1835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4934120" y="6197889"/>
            <a:ext cx="2427603" cy="880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3914448" y="5159862"/>
            <a:ext cx="2063562" cy="1835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469582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It turns 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130" y="161667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2008 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$40,610,000,000.</a:t>
            </a:r>
          </a:p>
          <a:p>
            <a:r>
              <a:rPr lang="en-US" sz="2400" dirty="0" smtClean="0"/>
              <a:t>2009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45,220,000,000.</a:t>
            </a:r>
          </a:p>
          <a:p>
            <a:r>
              <a:rPr lang="en-US" sz="2400" dirty="0" smtClean="0"/>
              <a:t>What about 98?</a:t>
            </a:r>
          </a:p>
          <a:p>
            <a:r>
              <a:rPr lang="en-US" sz="2400" dirty="0" smtClean="0"/>
              <a:t>1955? (as far as data goes).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3156"/>
          <a:stretch/>
        </p:blipFill>
        <p:spPr bwMode="auto">
          <a:xfrm>
            <a:off x="1319587" y="3723504"/>
            <a:ext cx="3890202" cy="282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76845" y="523982"/>
            <a:ext cx="1279517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hlinkClick r:id="rId4"/>
              </a:rPr>
              <a:t>source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42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Who gets what from a liter of oil in the G7?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09307" y="1507525"/>
            <a:ext cx="5838566" cy="437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09307" y="6371323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 </a:t>
            </a:r>
            <a:r>
              <a:rPr lang="en-US" sz="2000" dirty="0" smtClean="0">
                <a:hlinkClick r:id="rId4"/>
              </a:rPr>
              <a:t>source</a:t>
            </a:r>
            <a:r>
              <a:rPr lang="en-US" sz="2000" dirty="0" smtClean="0"/>
              <a:t> ]</a:t>
            </a:r>
            <a:endParaRPr lang="en-US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$175,189,824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Lobbying in 2009.</a:t>
            </a:r>
          </a:p>
          <a:p>
            <a:r>
              <a:rPr lang="en-US" dirty="0" smtClean="0"/>
              <a:t>Oil companies one of the largest spenders in Washington.</a:t>
            </a:r>
          </a:p>
          <a:p>
            <a:r>
              <a:rPr lang="en-US" dirty="0" smtClean="0"/>
              <a:t>Surprised?</a:t>
            </a:r>
          </a:p>
          <a:p>
            <a:r>
              <a:rPr lang="en-US" dirty="0" smtClean="0"/>
              <a:t>Taxes paid by 5 corporate giants [</a:t>
            </a:r>
            <a:r>
              <a:rPr lang="en-US" dirty="0" smtClean="0">
                <a:hlinkClick r:id="rId3"/>
              </a:rPr>
              <a:t>right here</a:t>
            </a:r>
            <a:r>
              <a:rPr lang="en-US" dirty="0" smtClean="0"/>
              <a:t>]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allows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… oil companies to make such high profits?</a:t>
            </a:r>
          </a:p>
          <a:p>
            <a:pPr>
              <a:buNone/>
            </a:pPr>
            <a:r>
              <a:rPr lang="en-US" dirty="0" smtClean="0"/>
              <a:t>… governments to tax so heavily oil (and raise huge revenues)?</a:t>
            </a:r>
          </a:p>
          <a:p>
            <a:pPr>
              <a:buNone/>
            </a:pPr>
            <a:r>
              <a:rPr lang="en-US" dirty="0" smtClean="0"/>
              <a:t>…and, why oil?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 bwMode="auto">
          <a:xfrm rot="5400000">
            <a:off x="3420066" y="4889881"/>
            <a:ext cx="2019300" cy="2931"/>
          </a:xfrm>
          <a:prstGeom prst="line">
            <a:avLst/>
          </a:prstGeom>
          <a:solidFill>
            <a:srgbClr val="C0C0C0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6200000" flipV="1">
            <a:off x="2336805" y="3416985"/>
            <a:ext cx="4149436" cy="533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133458" y="5892205"/>
            <a:ext cx="5117123" cy="3516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 rot="5400000" flipH="1" flipV="1">
            <a:off x="133207" y="3886093"/>
            <a:ext cx="4012226" cy="58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2865985" y="2109833"/>
            <a:ext cx="3408160" cy="321047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26" idx="6"/>
          </p:cNvCxnSpPr>
          <p:nvPr/>
        </p:nvCxnSpPr>
        <p:spPr bwMode="auto">
          <a:xfrm flipV="1">
            <a:off x="2133458" y="3839201"/>
            <a:ext cx="2373923" cy="4395"/>
          </a:xfrm>
          <a:prstGeom prst="line">
            <a:avLst/>
          </a:prstGeom>
          <a:solidFill>
            <a:srgbClr val="C0C0C0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4357911" y="3764466"/>
            <a:ext cx="149470" cy="14947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56450" y="3773257"/>
            <a:ext cx="510076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P*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211373" y="6070980"/>
            <a:ext cx="54373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Q*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92608" y="1713058"/>
            <a:ext cx="38985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836450" y="5463012"/>
            <a:ext cx="407484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elasticity?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5924" t="34633" r="36067" b="53065"/>
          <a:stretch>
            <a:fillRect/>
          </a:stretch>
        </p:blipFill>
        <p:spPr bwMode="auto">
          <a:xfrm>
            <a:off x="1710700" y="1697239"/>
            <a:ext cx="4786423" cy="118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8587" t="34570" r="36081" b="57032"/>
          <a:stretch>
            <a:fillRect/>
          </a:stretch>
        </p:blipFill>
        <p:spPr bwMode="auto">
          <a:xfrm>
            <a:off x="1480751" y="3295076"/>
            <a:ext cx="6038296" cy="8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37463" y="4878220"/>
            <a:ext cx="6708888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Since price and demand are negatively related, </a:t>
            </a:r>
          </a:p>
          <a:p>
            <a:r>
              <a:rPr lang="en-US" dirty="0" smtClean="0"/>
              <a:t>the elasticity of demand will be ____________.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40" y="1806146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  E</a:t>
            </a:r>
            <a:r>
              <a:rPr lang="en-US" sz="1800" dirty="0" smtClean="0"/>
              <a:t>d</a:t>
            </a:r>
            <a:r>
              <a:rPr lang="en-US" sz="2800" dirty="0" smtClean="0"/>
              <a:t> &gt; -1  demand is “inelastic”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i="0" dirty="0" smtClean="0"/>
              <a:t>The relative change in quantity demanded is less than the relative change in price.</a:t>
            </a:r>
          </a:p>
          <a:p>
            <a:pPr lvl="1">
              <a:buFont typeface="Courier New" pitchFamily="49" charset="0"/>
              <a:buChar char="o"/>
            </a:pPr>
            <a:endParaRPr lang="en-US" sz="1800" i="0" dirty="0" smtClean="0"/>
          </a:p>
          <a:p>
            <a:r>
              <a:rPr lang="en-US" sz="2800" dirty="0" smtClean="0"/>
              <a:t>When E</a:t>
            </a:r>
            <a:r>
              <a:rPr lang="en-US" sz="1800" dirty="0" smtClean="0"/>
              <a:t>d</a:t>
            </a:r>
            <a:r>
              <a:rPr lang="en-US" sz="2800" dirty="0" smtClean="0"/>
              <a:t> &lt; -1    demand is “elastic”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i="0" dirty="0" smtClean="0"/>
              <a:t>The relative change in quantity demanded is greater than the relative change in price.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When E</a:t>
            </a:r>
            <a:r>
              <a:rPr lang="en-US" sz="1800" dirty="0" smtClean="0"/>
              <a:t>d</a:t>
            </a:r>
            <a:r>
              <a:rPr lang="en-US" sz="2800" dirty="0" smtClean="0"/>
              <a:t> = -1    demand is “unit elastic”</a:t>
            </a:r>
          </a:p>
          <a:p>
            <a:pPr marL="742950" lvl="2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 i="0" dirty="0" smtClean="0"/>
              <a:t>The relative change in quantity demanded is the same as the relative change in price.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530802</TotalTime>
  <Words>569</Words>
  <Application>Microsoft Office PowerPoint</Application>
  <PresentationFormat>On-screen Show (4:3)</PresentationFormat>
  <Paragraphs>148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Elasticity Principles of Microeconomics  Boris Nikolaev </vt:lpstr>
      <vt:lpstr> $39,500,000,000</vt:lpstr>
      <vt:lpstr> It turns out…</vt:lpstr>
      <vt:lpstr>Who gets what from a liter of oil in the G7?</vt:lpstr>
      <vt:lpstr>$175,189,824</vt:lpstr>
      <vt:lpstr>What allows …</vt:lpstr>
      <vt:lpstr>Elasticity</vt:lpstr>
      <vt:lpstr>What is elasticity?</vt:lpstr>
      <vt:lpstr>Elasticity of Demand</vt:lpstr>
      <vt:lpstr> Elastic Demand</vt:lpstr>
      <vt:lpstr>Inelastic Demand</vt:lpstr>
      <vt:lpstr>Inelastic Demand</vt:lpstr>
      <vt:lpstr>Elastic Demand</vt:lpstr>
      <vt:lpstr>Perfectly Inelastic Demand</vt:lpstr>
      <vt:lpstr>Perfectly Elastic Demand</vt:lpstr>
      <vt:lpstr>Estimated Price Elasticities of Demand for Various Goods</vt:lpstr>
      <vt:lpstr>Algebraic Examples</vt:lpstr>
      <vt:lpstr>Elasticity and Total Revenue</vt:lpstr>
      <vt:lpstr>Why farmers don’t always like good weather?</vt:lpstr>
      <vt:lpstr>The market for drugs</vt:lpstr>
      <vt:lpstr>Should we legalize drugs?</vt:lpstr>
      <vt:lpstr>Determinants of Elasticity</vt:lpstr>
      <vt:lpstr>Substitutes and Complements</vt:lpstr>
      <vt:lpstr>Normal and Inferior Goods</vt:lpstr>
      <vt:lpstr>Tax Incidence (e.g per unit tax)</vt:lpstr>
      <vt:lpstr> Algebraic example</vt:lpstr>
      <vt:lpstr>Who pays the tax?</vt:lpstr>
      <vt:lpstr>Determinants of welfare loss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Monopoly (Ch.10)</dc:title>
  <dc:creator>bobson</dc:creator>
  <cp:lastModifiedBy>Bobson</cp:lastModifiedBy>
  <cp:revision>1339</cp:revision>
  <dcterms:created xsi:type="dcterms:W3CDTF">2004-11-09T23:39:25Z</dcterms:created>
  <dcterms:modified xsi:type="dcterms:W3CDTF">2012-03-01T17:43:40Z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</Properties>
</file>