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3" r:id="rId3"/>
    <p:sldId id="262" r:id="rId4"/>
    <p:sldId id="280" r:id="rId5"/>
    <p:sldId id="258" r:id="rId6"/>
    <p:sldId id="281" r:id="rId7"/>
    <p:sldId id="259" r:id="rId8"/>
    <p:sldId id="264" r:id="rId9"/>
    <p:sldId id="265" r:id="rId10"/>
    <p:sldId id="260" r:id="rId11"/>
    <p:sldId id="282" r:id="rId12"/>
    <p:sldId id="283" r:id="rId13"/>
    <p:sldId id="261" r:id="rId14"/>
    <p:sldId id="266" r:id="rId15"/>
    <p:sldId id="267" r:id="rId16"/>
    <p:sldId id="268" r:id="rId17"/>
    <p:sldId id="257" r:id="rId18"/>
    <p:sldId id="270" r:id="rId19"/>
    <p:sldId id="278" r:id="rId20"/>
    <p:sldId id="279" r:id="rId21"/>
    <p:sldId id="271" r:id="rId22"/>
    <p:sldId id="275" r:id="rId23"/>
    <p:sldId id="276" r:id="rId24"/>
    <p:sldId id="274" r:id="rId25"/>
  </p:sldIdLst>
  <p:sldSz cx="9144000" cy="6858000" type="screen4x3"/>
  <p:notesSz cx="7026275" cy="9312275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FFCC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71" autoAdjust="0"/>
    <p:restoredTop sz="94836" autoAdjust="0"/>
  </p:normalViewPr>
  <p:slideViewPr>
    <p:cSldViewPr snapToGrid="0">
      <p:cViewPr varScale="1">
        <p:scale>
          <a:sx n="86" d="100"/>
          <a:sy n="86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998D820E-BC41-488D-A9F6-28E0B8083D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7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defTabSz="93345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6137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2775"/>
            <a:ext cx="56197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defTabSz="93345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2067E6C5-DA99-4CCA-A203-2A60412165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57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D4EC5-A138-4EF8-BB7D-ABA2F8F41B9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A8FAB4-9331-4282-9CEA-F27D7B57E2E5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ECF742-9092-4E07-A83D-54E00EB51302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2C64CA-5348-4B46-8032-8F919973DD8E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4295F5-6A12-4F7F-914A-E1A56BB9FA3C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8F0A7-A5F0-45C1-9308-F1E75430F8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423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B4F99-3EDE-4AB3-89A8-8688BEE4D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564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E62CA-A33B-491F-B242-F934669D3F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343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37458-52D6-4E7D-ACBB-62A0DE2229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801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2146B-8877-40E0-8F96-8ED91261D8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262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D370C-CD19-4076-8801-9DBCB8CE4E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879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5D935-C9E5-4C31-9AF1-277BBB2840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918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5FE22-51AF-4718-83CD-CD16A1916A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884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0031A-835F-45BE-A0BE-CB140229DC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196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F924E-649B-4B65-929D-5B214DC078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752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83189-6CBF-4B91-91A0-26A953AEDA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91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9811F7-DF4C-489A-8631-5CFD811144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600"/>
            <a:ext cx="6858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" name="Picture 3" descr="C:\Users\bobson\Desktop\logo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3" b="18736"/>
          <a:stretch>
            <a:fillRect/>
          </a:stretch>
        </p:blipFill>
        <p:spPr bwMode="auto">
          <a:xfrm>
            <a:off x="7481888" y="6007100"/>
            <a:ext cx="14859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46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leantechnica.com/2009/03/30/fish-oil-diet-could-curb-greenhouse-gases-from-cow-fart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nbc.com/id/35103435" TargetMode="External"/><Relationship Id="rId4" Type="http://schemas.openxmlformats.org/officeDocument/2006/relationships/hyperlink" Target="http://www.nytimes.com/2008/01/23/dining/23sushi.html?_r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ylecrave.com/2008-11-24/the-15-most-expensive-paintings-in-the-world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itizenshift.org/node/23512&amp;dossier_nid=2236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kip_Holt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rbes.com/2008/06/18/college-majors-lucrative-lead-cx_kb_0618majors_slide.html?thisSpeed=undefined" TargetMode="External"/><Relationship Id="rId5" Type="http://schemas.openxmlformats.org/officeDocument/2006/relationships/hyperlink" Target="http://www.youtube.com/watch?v=Fg8R3XOq3Xs&amp;feature=related" TargetMode="External"/><Relationship Id="rId4" Type="http://schemas.openxmlformats.org/officeDocument/2006/relationships/hyperlink" Target="http://www.reuters.com/article/idUSN0644484220080506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c.org/home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thedailyshow.com/watch/thu-march-6-2008/crude-awakening" TargetMode="External"/><Relationship Id="rId4" Type="http://schemas.openxmlformats.org/officeDocument/2006/relationships/hyperlink" Target="http://news.bbc.co.uk/2/hi/business/7425489.s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aO3aGmuNFc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olcanicacoffee.com/estate-coffee/kopi-luwak-coffee.htm" TargetMode="External"/><Relationship Id="rId4" Type="http://schemas.openxmlformats.org/officeDocument/2006/relationships/hyperlink" Target="http://en.wikipedia.org/wiki/Kopi_Luwa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8998" y="2150315"/>
            <a:ext cx="7960092" cy="35760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Supply, Demand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 Market Equilibrium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/>
              <a:t>Principles of Microeconomics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Boris Nikolaev</a:t>
            </a:r>
            <a:br>
              <a:rPr lang="en-US" sz="2800" dirty="0" smtClean="0"/>
            </a:br>
            <a:endParaRPr lang="en-US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434" y="485528"/>
            <a:ext cx="4041215" cy="116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Demand</a:t>
            </a:r>
            <a:br>
              <a:rPr lang="en-US" dirty="0" smtClean="0"/>
            </a:br>
            <a:r>
              <a:rPr lang="en-US" sz="2000" dirty="0" smtClean="0"/>
              <a:t>(the “other things” we held constant before)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20" y="1634309"/>
            <a:ext cx="7010400" cy="51196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Tastes / Preferences [</a:t>
            </a:r>
            <a:r>
              <a:rPr lang="en-US" sz="2400" dirty="0">
                <a:hlinkClick r:id="rId3"/>
              </a:rPr>
              <a:t>link</a:t>
            </a:r>
            <a:r>
              <a:rPr lang="en-US" sz="2400" dirty="0"/>
              <a:t>] [</a:t>
            </a:r>
            <a:r>
              <a:rPr lang="en-US" sz="2400" dirty="0">
                <a:hlinkClick r:id="rId4"/>
              </a:rPr>
              <a:t>link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Number of buyers</a:t>
            </a:r>
          </a:p>
          <a:p>
            <a:r>
              <a:rPr lang="en-US" sz="2400" dirty="0" smtClean="0"/>
              <a:t>Income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i="0" dirty="0" smtClean="0"/>
              <a:t>Normal Goods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i="0" dirty="0" smtClean="0"/>
              <a:t>Inferior Goods</a:t>
            </a:r>
          </a:p>
          <a:p>
            <a:pPr>
              <a:buFont typeface="Arial" pitchFamily="34" charset="0"/>
              <a:buChar char="•"/>
            </a:pPr>
            <a:r>
              <a:rPr lang="en-US" sz="2400" i="0" dirty="0" smtClean="0"/>
              <a:t>Prices of related goods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i="0" dirty="0" smtClean="0"/>
              <a:t>Substitutes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i="0" dirty="0" smtClean="0"/>
              <a:t>Complementary</a:t>
            </a:r>
          </a:p>
          <a:p>
            <a:r>
              <a:rPr lang="en-US" sz="2400" dirty="0" smtClean="0"/>
              <a:t>Expectations </a:t>
            </a:r>
          </a:p>
          <a:p>
            <a:r>
              <a:rPr lang="en-US" sz="2400" i="0" dirty="0" smtClean="0"/>
              <a:t>Change in availability of credit </a:t>
            </a:r>
            <a:r>
              <a:rPr lang="en-US" sz="2400" dirty="0"/>
              <a:t>[</a:t>
            </a:r>
            <a:r>
              <a:rPr lang="en-US" sz="2400" dirty="0">
                <a:hlinkClick r:id="rId5"/>
              </a:rPr>
              <a:t>link</a:t>
            </a:r>
            <a:r>
              <a:rPr lang="en-US" sz="2400" dirty="0" smtClean="0"/>
              <a:t>]</a:t>
            </a:r>
            <a:endParaRPr lang="en-US" sz="2400" i="0" dirty="0" smtClean="0"/>
          </a:p>
          <a:p>
            <a:pPr>
              <a:buFont typeface="Arial" pitchFamily="34" charset="0"/>
              <a:buChar char="•"/>
            </a:pPr>
            <a:endParaRPr lang="en-US" sz="2400" i="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What!?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40" y="1683693"/>
            <a:ext cx="7352805" cy="3547333"/>
          </a:xfrm>
          <a:noFill/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2347913" y="5934075"/>
            <a:ext cx="326231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[ click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 to find out ]</a:t>
            </a:r>
          </a:p>
        </p:txBody>
      </p:sp>
    </p:spTree>
    <p:extLst>
      <p:ext uri="{BB962C8B-B14F-4D97-AF65-F5344CB8AC3E}">
        <p14:creationId xmlns:p14="http://schemas.microsoft.com/office/powerpoint/2010/main" val="1675014462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oberttracyphdart473.files.wordpress.com/2009/11/jackson-poll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22" y="584715"/>
            <a:ext cx="5558479" cy="553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862571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422" y="1779373"/>
            <a:ext cx="7108114" cy="39091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Supply (schedule or curve)</a:t>
            </a:r>
          </a:p>
          <a:p>
            <a:endParaRPr lang="en-US" dirty="0" smtClean="0"/>
          </a:p>
          <a:p>
            <a:r>
              <a:rPr lang="en-US" dirty="0" smtClean="0"/>
              <a:t>Quantity Supply</a:t>
            </a:r>
          </a:p>
          <a:p>
            <a:endParaRPr lang="en-US" dirty="0" smtClean="0"/>
          </a:p>
          <a:p>
            <a:r>
              <a:rPr lang="en-US" dirty="0" smtClean="0"/>
              <a:t>The Law of Supply: </a:t>
            </a:r>
            <a:r>
              <a:rPr lang="en-US" sz="2000" dirty="0" smtClean="0"/>
              <a:t>As price goes up, quantity supplied goes ________.</a:t>
            </a:r>
          </a:p>
          <a:p>
            <a:endParaRPr lang="en-US" sz="2000" dirty="0" smtClean="0"/>
          </a:p>
          <a:p>
            <a:r>
              <a:rPr lang="en-US" dirty="0" smtClean="0"/>
              <a:t>Individual </a:t>
            </a:r>
            <a:r>
              <a:rPr lang="en-US" dirty="0" err="1" smtClean="0"/>
              <a:t>vs</a:t>
            </a:r>
            <a:r>
              <a:rPr lang="en-US" dirty="0" smtClean="0"/>
              <a:t> Market Supply</a:t>
            </a:r>
            <a:endParaRPr lang="en-US" dirty="0"/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7842250" y="447675"/>
            <a:ext cx="8175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[</a:t>
            </a:r>
            <a:r>
              <a:rPr lang="en-US" dirty="0">
                <a:hlinkClick r:id="rId3"/>
              </a:rPr>
              <a:t>link</a:t>
            </a:r>
            <a:r>
              <a:rPr lang="en-US" dirty="0"/>
              <a:t>]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in S </a:t>
            </a:r>
            <a:r>
              <a:rPr lang="en-US" dirty="0" err="1" smtClean="0"/>
              <a:t>vs</a:t>
            </a:r>
            <a:r>
              <a:rPr lang="en-US" dirty="0" smtClean="0"/>
              <a:t> Qs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352393" y="1762052"/>
            <a:ext cx="4917678" cy="4188194"/>
            <a:chOff x="2866292" y="1154724"/>
            <a:chExt cx="5117123" cy="4358053"/>
          </a:xfrm>
        </p:grpSpPr>
        <p:cxnSp>
          <p:nvCxnSpPr>
            <p:cNvPr id="19" name="Straight Connector 18"/>
            <p:cNvCxnSpPr/>
            <p:nvPr/>
          </p:nvCxnSpPr>
          <p:spPr bwMode="auto">
            <a:xfrm flipV="1">
              <a:off x="3379177" y="1154724"/>
              <a:ext cx="3622435" cy="328832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2866292" y="5477609"/>
              <a:ext cx="5117123" cy="351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866041" y="3471497"/>
              <a:ext cx="4012226" cy="586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723791" y="1441938"/>
              <a:ext cx="298939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9468" y="2939561"/>
              <a:ext cx="298939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4422530" y="3332285"/>
              <a:ext cx="149470" cy="149470"/>
            </a:xfrm>
            <a:prstGeom prst="ellipse">
              <a:avLst/>
            </a:prstGeom>
            <a:solidFill>
              <a:srgbClr val="92D050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V="1">
              <a:off x="3824653" y="1591407"/>
              <a:ext cx="3622435" cy="328832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879122" y="3276602"/>
              <a:ext cx="363416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183923" y="1752601"/>
              <a:ext cx="149470" cy="149470"/>
            </a:xfrm>
            <a:prstGeom prst="ellipse">
              <a:avLst/>
            </a:prstGeom>
            <a:solidFill>
              <a:srgbClr val="92D050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659315" y="3048000"/>
              <a:ext cx="149470" cy="149470"/>
            </a:xfrm>
            <a:prstGeom prst="ellipse">
              <a:avLst/>
            </a:prstGeom>
            <a:solidFill>
              <a:srgbClr val="92D050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in Supply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033619" y="1896575"/>
            <a:ext cx="4775965" cy="4072590"/>
            <a:chOff x="2866292" y="1066800"/>
            <a:chExt cx="5213839" cy="4445977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2866292" y="5477609"/>
              <a:ext cx="5117123" cy="351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866041" y="3471497"/>
              <a:ext cx="4012226" cy="586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3433395" y="1833196"/>
              <a:ext cx="3587262" cy="305093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 bwMode="auto">
            <a:xfrm rot="16200000" flipV="1">
              <a:off x="4932485" y="2892668"/>
              <a:ext cx="448408" cy="879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 rot="16200000" flipH="1">
              <a:off x="4923696" y="3912580"/>
              <a:ext cx="492371" cy="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2875085" y="3367454"/>
              <a:ext cx="5205046" cy="123092"/>
            </a:xfrm>
            <a:prstGeom prst="line">
              <a:avLst/>
            </a:prstGeom>
            <a:solidFill>
              <a:srgbClr val="C0C0C0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Oval 25"/>
            <p:cNvSpPr/>
            <p:nvPr/>
          </p:nvSpPr>
          <p:spPr bwMode="auto">
            <a:xfrm>
              <a:off x="5090745" y="3349870"/>
              <a:ext cx="149470" cy="14947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rot="5400000" flipH="1" flipV="1">
              <a:off x="2891205" y="1334965"/>
              <a:ext cx="3587262" cy="3050931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rot="5400000" flipH="1" flipV="1">
              <a:off x="4116264" y="2067658"/>
              <a:ext cx="3587262" cy="3050931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Supply</a:t>
            </a:r>
            <a:br>
              <a:rPr lang="en-US" dirty="0" smtClean="0"/>
            </a:br>
            <a:r>
              <a:rPr lang="en-US" sz="2000" dirty="0" smtClean="0"/>
              <a:t>(the “other things” we held constant before)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276" y="1756719"/>
            <a:ext cx="6981568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Input Prices</a:t>
            </a:r>
          </a:p>
          <a:p>
            <a:r>
              <a:rPr lang="en-US" sz="2400" dirty="0" smtClean="0"/>
              <a:t>Technology</a:t>
            </a:r>
          </a:p>
          <a:p>
            <a:r>
              <a:rPr lang="en-US" sz="2400" dirty="0" smtClean="0"/>
              <a:t>Taxes + Subsidies</a:t>
            </a:r>
          </a:p>
          <a:p>
            <a:r>
              <a:rPr lang="en-US" sz="2400" dirty="0" smtClean="0"/>
              <a:t>Prices of related goods</a:t>
            </a:r>
          </a:p>
          <a:p>
            <a:r>
              <a:rPr lang="en-US" sz="2400" dirty="0" smtClean="0"/>
              <a:t>Expectations</a:t>
            </a:r>
          </a:p>
          <a:p>
            <a:r>
              <a:rPr lang="en-US" sz="2400" dirty="0" smtClean="0"/>
              <a:t>Number of sellers</a:t>
            </a:r>
          </a:p>
          <a:p>
            <a:r>
              <a:rPr lang="en-US" sz="2400" dirty="0" smtClean="0"/>
              <a:t>Available credit</a:t>
            </a:r>
          </a:p>
          <a:p>
            <a:r>
              <a:rPr lang="en-US" sz="2400" dirty="0" smtClean="0"/>
              <a:t>Nature (agriculture)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Markets &amp; Prices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528" y="1568408"/>
            <a:ext cx="7267647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problem of knowledge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i="0" dirty="0" smtClean="0"/>
              <a:t>dispersed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i="0" dirty="0" smtClean="0"/>
              <a:t>wrong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i="0" dirty="0" smtClean="0"/>
              <a:t>tacit</a:t>
            </a:r>
            <a:endParaRPr lang="en-US" sz="2400" dirty="0" smtClean="0"/>
          </a:p>
          <a:p>
            <a:r>
              <a:rPr lang="en-US" sz="2800" dirty="0" smtClean="0"/>
              <a:t>Markets as a solution to the knowledge problem.</a:t>
            </a:r>
          </a:p>
          <a:p>
            <a:r>
              <a:rPr lang="en-US" sz="2800" dirty="0" smtClean="0"/>
              <a:t>What do relative prices represent?</a:t>
            </a:r>
          </a:p>
          <a:p>
            <a:r>
              <a:rPr lang="en-US" sz="2800" dirty="0" smtClean="0"/>
              <a:t>Why are profits important?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0658" name="Picture 2" descr="http://blog.iea.org.uk/wp-content/uploads/hayek160-w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8989" y="586923"/>
            <a:ext cx="1831969" cy="21182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8535" y="2819437"/>
            <a:ext cx="98264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F. Hayek</a:t>
            </a:r>
            <a:endParaRPr lang="en-US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Equilibrium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710503" y="6280639"/>
            <a:ext cx="3760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law of supply and demand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832680" y="1608126"/>
            <a:ext cx="5238396" cy="4364851"/>
            <a:chOff x="2189284" y="1216269"/>
            <a:chExt cx="5794131" cy="4827913"/>
          </a:xfrm>
        </p:grpSpPr>
        <p:cxnSp>
          <p:nvCxnSpPr>
            <p:cNvPr id="21" name="Straight Connector 20"/>
            <p:cNvCxnSpPr/>
            <p:nvPr/>
          </p:nvCxnSpPr>
          <p:spPr bwMode="auto">
            <a:xfrm rot="5400000">
              <a:off x="4152900" y="4475285"/>
              <a:ext cx="2019300" cy="2931"/>
            </a:xfrm>
            <a:prstGeom prst="line">
              <a:avLst/>
            </a:prstGeom>
            <a:solidFill>
              <a:srgbClr val="C0C0C0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10800000">
              <a:off x="3297115" y="1679331"/>
              <a:ext cx="3807070" cy="356088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2866292" y="5477609"/>
              <a:ext cx="5117123" cy="351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866041" y="3471497"/>
              <a:ext cx="4012226" cy="586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3433395" y="1833196"/>
              <a:ext cx="3587262" cy="305093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26" idx="6"/>
            </p:cNvCxnSpPr>
            <p:nvPr/>
          </p:nvCxnSpPr>
          <p:spPr bwMode="auto">
            <a:xfrm flipV="1">
              <a:off x="2866292" y="3424605"/>
              <a:ext cx="2373923" cy="4395"/>
            </a:xfrm>
            <a:prstGeom prst="line">
              <a:avLst/>
            </a:prstGeom>
            <a:solidFill>
              <a:srgbClr val="C0C0C0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Oval 25"/>
            <p:cNvSpPr/>
            <p:nvPr/>
          </p:nvSpPr>
          <p:spPr bwMode="auto">
            <a:xfrm>
              <a:off x="5090745" y="3349870"/>
              <a:ext cx="149470" cy="14947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10800000" flipV="1">
              <a:off x="5679834" y="3297115"/>
              <a:ext cx="448405" cy="79131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427177" y="2989384"/>
              <a:ext cx="14702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Equilibrium</a:t>
              </a:r>
            </a:p>
            <a:p>
              <a:pPr algn="ctr"/>
              <a:r>
                <a:rPr lang="en-US" sz="2000" dirty="0" smtClean="0"/>
                <a:t>Q</a:t>
              </a:r>
              <a:r>
                <a:rPr lang="en-US" sz="1600" dirty="0" smtClean="0"/>
                <a:t>s</a:t>
              </a:r>
              <a:r>
                <a:rPr lang="en-US" sz="2000" dirty="0" smtClean="0"/>
                <a:t> = </a:t>
              </a:r>
              <a:r>
                <a:rPr lang="en-US" sz="2000" dirty="0" err="1" smtClean="0"/>
                <a:t>Q</a:t>
              </a:r>
              <a:r>
                <a:rPr lang="en-US" sz="1600" dirty="0" err="1" smtClean="0"/>
                <a:t>d</a:t>
              </a:r>
              <a:r>
                <a:rPr lang="en-US" sz="2000" dirty="0" smtClean="0"/>
                <a:t> </a:t>
              </a:r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89284" y="3358661"/>
              <a:ext cx="51007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P*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44207" y="5656384"/>
              <a:ext cx="54373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Q*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92815" y="1216269"/>
              <a:ext cx="389850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89176" y="4903177"/>
              <a:ext cx="407484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&gt; P*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26523" y="1718497"/>
            <a:ext cx="5223920" cy="4352789"/>
            <a:chOff x="2189284" y="1216269"/>
            <a:chExt cx="5794131" cy="4827913"/>
          </a:xfrm>
        </p:grpSpPr>
        <p:cxnSp>
          <p:nvCxnSpPr>
            <p:cNvPr id="21" name="Straight Connector 20"/>
            <p:cNvCxnSpPr/>
            <p:nvPr/>
          </p:nvCxnSpPr>
          <p:spPr bwMode="auto">
            <a:xfrm rot="5400000">
              <a:off x="4152900" y="4475285"/>
              <a:ext cx="2019300" cy="2931"/>
            </a:xfrm>
            <a:prstGeom prst="line">
              <a:avLst/>
            </a:prstGeom>
            <a:solidFill>
              <a:srgbClr val="C0C0C0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10800000">
              <a:off x="3297115" y="1679331"/>
              <a:ext cx="3807070" cy="356088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2866292" y="5477609"/>
              <a:ext cx="5117123" cy="351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866041" y="3471497"/>
              <a:ext cx="4012226" cy="586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3433395" y="1833196"/>
              <a:ext cx="3587262" cy="305093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26" idx="6"/>
            </p:cNvCxnSpPr>
            <p:nvPr/>
          </p:nvCxnSpPr>
          <p:spPr bwMode="auto">
            <a:xfrm flipV="1">
              <a:off x="2866292" y="3424605"/>
              <a:ext cx="2373923" cy="4395"/>
            </a:xfrm>
            <a:prstGeom prst="line">
              <a:avLst/>
            </a:prstGeom>
            <a:solidFill>
              <a:srgbClr val="C0C0C0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Oval 25"/>
            <p:cNvSpPr/>
            <p:nvPr/>
          </p:nvSpPr>
          <p:spPr bwMode="auto">
            <a:xfrm>
              <a:off x="5090745" y="3349870"/>
              <a:ext cx="149470" cy="14947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89284" y="3358661"/>
              <a:ext cx="51007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P*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44207" y="5656384"/>
              <a:ext cx="54373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Q*</a:t>
              </a:r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flipV="1">
              <a:off x="2878015" y="2444262"/>
              <a:ext cx="4718539" cy="11723"/>
            </a:xfrm>
            <a:prstGeom prst="line">
              <a:avLst/>
            </a:prstGeom>
            <a:solidFill>
              <a:srgbClr val="C0C0C0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2262553" y="2297722"/>
              <a:ext cx="389850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92815" y="1216269"/>
              <a:ext cx="389850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89176" y="4903177"/>
              <a:ext cx="407484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that…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8782" y="1799337"/>
            <a:ext cx="7175573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 the president of USF earns less than the football coach? [</a:t>
            </a:r>
            <a:r>
              <a:rPr lang="en-US" sz="2000" dirty="0" smtClean="0">
                <a:hlinkClick r:id="rId3"/>
              </a:rPr>
              <a:t>link</a:t>
            </a:r>
            <a:r>
              <a:rPr lang="en-US" sz="2000" dirty="0" smtClean="0"/>
              <a:t>]</a:t>
            </a:r>
          </a:p>
          <a:p>
            <a:endParaRPr lang="en-US" sz="2000" dirty="0" smtClean="0"/>
          </a:p>
          <a:p>
            <a:r>
              <a:rPr lang="en-US" sz="2000" dirty="0" smtClean="0"/>
              <a:t>… 30-sec Super Bowl ad costs $3 million in 2011</a:t>
            </a:r>
            <a:r>
              <a:rPr lang="en-US" sz="2000" dirty="0"/>
              <a:t>? [ </a:t>
            </a:r>
            <a:r>
              <a:rPr lang="en-US" sz="2000" dirty="0">
                <a:hlinkClick r:id="rId4"/>
              </a:rPr>
              <a:t>link</a:t>
            </a:r>
            <a:r>
              <a:rPr lang="en-US" sz="2000" dirty="0"/>
              <a:t> ] [</a:t>
            </a:r>
            <a:r>
              <a:rPr lang="en-US" sz="2000" dirty="0">
                <a:hlinkClick r:id="rId5"/>
              </a:rPr>
              <a:t>link</a:t>
            </a:r>
            <a:r>
              <a:rPr lang="en-US" sz="2000" dirty="0"/>
              <a:t>]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… oil reached $147/barrel in the summer of 2008, then dropped to $30, and now is on the rise again.</a:t>
            </a:r>
          </a:p>
          <a:p>
            <a:endParaRPr lang="en-US" sz="2000" dirty="0"/>
          </a:p>
          <a:p>
            <a:r>
              <a:rPr lang="en-US" sz="2000" dirty="0" smtClean="0"/>
              <a:t>… people are willing to pay $600 for a pound of coffee?</a:t>
            </a:r>
          </a:p>
          <a:p>
            <a:endParaRPr lang="en-US" sz="2000" dirty="0" smtClean="0"/>
          </a:p>
          <a:p>
            <a:r>
              <a:rPr lang="en-US" sz="2000" dirty="0" smtClean="0"/>
              <a:t>…economists earn more than most other college majors?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1800" dirty="0" smtClean="0"/>
              <a:t>most lucrative college majors [ </a:t>
            </a:r>
            <a:r>
              <a:rPr lang="en-US" sz="1800" dirty="0" smtClean="0">
                <a:hlinkClick r:id="rId6"/>
              </a:rPr>
              <a:t>link </a:t>
            </a:r>
            <a:r>
              <a:rPr lang="en-US" sz="1800" dirty="0" smtClean="0"/>
              <a:t>]</a:t>
            </a:r>
          </a:p>
          <a:p>
            <a:pPr lvl="1">
              <a:buFont typeface="Arial" pitchFamily="34" charset="0"/>
              <a:buChar char="•"/>
            </a:pPr>
            <a:endParaRPr lang="en-US" sz="1600" dirty="0"/>
          </a:p>
          <a:p>
            <a:pPr lvl="1"/>
            <a:endParaRPr lang="en-US" sz="1800" dirty="0" smtClean="0"/>
          </a:p>
          <a:p>
            <a:r>
              <a:rPr lang="en-US" sz="1100" dirty="0" smtClean="0"/>
              <a:t> </a:t>
            </a:r>
          </a:p>
          <a:p>
            <a:endParaRPr lang="en-US" sz="1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&lt; P*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86722" y="1696995"/>
            <a:ext cx="5147365" cy="4289001"/>
            <a:chOff x="2189284" y="1216269"/>
            <a:chExt cx="5794131" cy="4827913"/>
          </a:xfrm>
        </p:grpSpPr>
        <p:cxnSp>
          <p:nvCxnSpPr>
            <p:cNvPr id="21" name="Straight Connector 20"/>
            <p:cNvCxnSpPr/>
            <p:nvPr/>
          </p:nvCxnSpPr>
          <p:spPr bwMode="auto">
            <a:xfrm rot="5400000">
              <a:off x="4152900" y="4475285"/>
              <a:ext cx="2019300" cy="2931"/>
            </a:xfrm>
            <a:prstGeom prst="line">
              <a:avLst/>
            </a:prstGeom>
            <a:solidFill>
              <a:srgbClr val="C0C0C0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10800000">
              <a:off x="3297115" y="1679331"/>
              <a:ext cx="3807070" cy="356088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2866292" y="5477609"/>
              <a:ext cx="5117123" cy="351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866041" y="3471497"/>
              <a:ext cx="4012226" cy="586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3433395" y="1833196"/>
              <a:ext cx="3587262" cy="305093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26" idx="6"/>
            </p:cNvCxnSpPr>
            <p:nvPr/>
          </p:nvCxnSpPr>
          <p:spPr bwMode="auto">
            <a:xfrm flipV="1">
              <a:off x="2866292" y="3424605"/>
              <a:ext cx="2373923" cy="4395"/>
            </a:xfrm>
            <a:prstGeom prst="line">
              <a:avLst/>
            </a:prstGeom>
            <a:solidFill>
              <a:srgbClr val="C0C0C0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Oval 25"/>
            <p:cNvSpPr/>
            <p:nvPr/>
          </p:nvSpPr>
          <p:spPr bwMode="auto">
            <a:xfrm>
              <a:off x="5090745" y="3349870"/>
              <a:ext cx="149470" cy="14947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89284" y="3358661"/>
              <a:ext cx="51007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P*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44207" y="5656384"/>
              <a:ext cx="54373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Q*</a:t>
              </a:r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flipV="1">
              <a:off x="2886807" y="4413738"/>
              <a:ext cx="4806462" cy="2932"/>
            </a:xfrm>
            <a:prstGeom prst="line">
              <a:avLst/>
            </a:prstGeom>
            <a:solidFill>
              <a:srgbClr val="C0C0C0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6992815" y="1216269"/>
              <a:ext cx="389850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89176" y="4903177"/>
              <a:ext cx="407484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01007" y="4214445"/>
              <a:ext cx="389850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Finding Equilibrium P* and Q*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049" y="1461315"/>
            <a:ext cx="7010400" cy="5198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Consider the following supply and demand curves:</a:t>
            </a:r>
          </a:p>
          <a:p>
            <a:pPr algn="ctr"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	P=100-Q		P=10+2Q</a:t>
            </a:r>
          </a:p>
          <a:p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Which curve represents demand? supply?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What is equilibrium P* and Q*?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What kind of a shift P=200-Q reflects?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What about P=100-2Q?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What would be the effect on P* and Q*?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did oil prices reach $147/barrel?</a:t>
            </a:r>
            <a:br>
              <a:rPr lang="en-US" sz="3200" dirty="0" smtClean="0"/>
            </a:br>
            <a:r>
              <a:rPr lang="en-US" sz="1800" dirty="0" smtClean="0"/>
              <a:t>Then plummeted back to $30…and now are on the rise again.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3271697" y="5802921"/>
            <a:ext cx="258705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1973 – Arab Israeli War</a:t>
            </a:r>
          </a:p>
          <a:p>
            <a:r>
              <a:rPr lang="en-US" sz="1800" dirty="0" smtClean="0"/>
              <a:t>OPEC restricts supply</a:t>
            </a:r>
            <a:endParaRPr lang="en-US" sz="1800" dirty="0"/>
          </a:p>
        </p:txBody>
      </p:sp>
      <p:grpSp>
        <p:nvGrpSpPr>
          <p:cNvPr id="3" name="Group 2"/>
          <p:cNvGrpSpPr/>
          <p:nvPr/>
        </p:nvGrpSpPr>
        <p:grpSpPr>
          <a:xfrm>
            <a:off x="2983634" y="1858110"/>
            <a:ext cx="3499340" cy="3302980"/>
            <a:chOff x="2912368" y="1814147"/>
            <a:chExt cx="3499340" cy="3302980"/>
          </a:xfrm>
        </p:grpSpPr>
        <p:cxnSp>
          <p:nvCxnSpPr>
            <p:cNvPr id="21" name="Straight Connector 20"/>
            <p:cNvCxnSpPr>
              <a:stCxn id="26" idx="0"/>
            </p:cNvCxnSpPr>
            <p:nvPr/>
          </p:nvCxnSpPr>
          <p:spPr bwMode="auto">
            <a:xfrm rot="16200000" flipH="1" flipV="1">
              <a:off x="3626744" y="4218113"/>
              <a:ext cx="1793632" cy="4396"/>
            </a:xfrm>
            <a:prstGeom prst="line">
              <a:avLst/>
            </a:prstGeom>
            <a:solidFill>
              <a:srgbClr val="C0C0C0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16200000" flipV="1">
              <a:off x="3395946" y="2338756"/>
              <a:ext cx="2409092" cy="2286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2912369" y="5081957"/>
              <a:ext cx="3499339" cy="351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1338547" y="3502272"/>
              <a:ext cx="3159373" cy="586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3224495" y="2343151"/>
              <a:ext cx="2488224" cy="223324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26" idx="6"/>
            </p:cNvCxnSpPr>
            <p:nvPr/>
          </p:nvCxnSpPr>
          <p:spPr bwMode="auto">
            <a:xfrm>
              <a:off x="2956330" y="3393834"/>
              <a:ext cx="1644163" cy="4396"/>
            </a:xfrm>
            <a:prstGeom prst="line">
              <a:avLst/>
            </a:prstGeom>
            <a:solidFill>
              <a:srgbClr val="C0C0C0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Oval 25"/>
            <p:cNvSpPr/>
            <p:nvPr/>
          </p:nvSpPr>
          <p:spPr bwMode="auto">
            <a:xfrm>
              <a:off x="4451023" y="3323495"/>
              <a:ext cx="149470" cy="14947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rot="5400000" flipH="1" flipV="1">
              <a:off x="2902111" y="1941635"/>
              <a:ext cx="2488224" cy="2233248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7" idx="0"/>
            </p:cNvCxnSpPr>
            <p:nvPr/>
          </p:nvCxnSpPr>
          <p:spPr bwMode="auto">
            <a:xfrm rot="16200000" flipH="1" flipV="1">
              <a:off x="3110928" y="4033473"/>
              <a:ext cx="2107223" cy="7328"/>
            </a:xfrm>
            <a:prstGeom prst="line">
              <a:avLst/>
            </a:prstGeom>
            <a:solidFill>
              <a:srgbClr val="C0C0C0"/>
            </a:solidFill>
            <a:ln w="317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endCxn id="37" idx="6"/>
            </p:cNvCxnSpPr>
            <p:nvPr/>
          </p:nvCxnSpPr>
          <p:spPr bwMode="auto">
            <a:xfrm flipV="1">
              <a:off x="2912368" y="3058261"/>
              <a:ext cx="1330571" cy="1465"/>
            </a:xfrm>
            <a:prstGeom prst="line">
              <a:avLst/>
            </a:prstGeom>
            <a:solidFill>
              <a:srgbClr val="C0C0C0"/>
            </a:solidFill>
            <a:ln w="317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Oval 36"/>
            <p:cNvSpPr/>
            <p:nvPr/>
          </p:nvSpPr>
          <p:spPr bwMode="auto">
            <a:xfrm>
              <a:off x="4093469" y="2983526"/>
              <a:ext cx="149470" cy="149470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rot="10800000">
              <a:off x="4820300" y="2461850"/>
              <a:ext cx="202223" cy="158261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is it hard to predict oil prices?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44840"/>
            <a:ext cx="7010400" cy="5040556"/>
          </a:xfrm>
        </p:spPr>
        <p:txBody>
          <a:bodyPr/>
          <a:lstStyle/>
          <a:p>
            <a:r>
              <a:rPr lang="en-US" sz="2000" dirty="0" smtClean="0"/>
              <a:t>Organization of Petroleum Exporting Countries </a:t>
            </a:r>
            <a:r>
              <a:rPr lang="en-US" sz="1600" dirty="0" smtClean="0">
                <a:hlinkClick r:id="rId3"/>
              </a:rPr>
              <a:t>http://www.opec.org/home/</a:t>
            </a:r>
            <a:endParaRPr lang="en-US" sz="2000" dirty="0" smtClean="0"/>
          </a:p>
          <a:p>
            <a:r>
              <a:rPr lang="en-US" sz="2000" dirty="0" smtClean="0"/>
              <a:t>Speculation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i="0" dirty="0" smtClean="0"/>
              <a:t>Availability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i="0" dirty="0" smtClean="0"/>
              <a:t>Extraction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i="0" dirty="0" smtClean="0"/>
              <a:t>Political unrest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i="0" dirty="0" smtClean="0"/>
              <a:t>Investment ($)</a:t>
            </a:r>
          </a:p>
          <a:p>
            <a:pPr lvl="1">
              <a:buFont typeface="Courier New" pitchFamily="49" charset="0"/>
              <a:buChar char="o"/>
            </a:pPr>
            <a:endParaRPr lang="en-US" sz="2000" i="0" dirty="0" smtClean="0"/>
          </a:p>
          <a:p>
            <a:pPr>
              <a:buFont typeface="Arial" pitchFamily="34" charset="0"/>
              <a:buChar char="•"/>
            </a:pPr>
            <a:r>
              <a:rPr lang="en-US" sz="2000" i="0" dirty="0" smtClean="0"/>
              <a:t>BBC article on oil prices: </a:t>
            </a:r>
            <a:r>
              <a:rPr lang="en-US" sz="1600" dirty="0" smtClean="0">
                <a:hlinkClick r:id="rId4"/>
              </a:rPr>
              <a:t>http://news.bbc.co.uk/2/hi/business/7425489.stm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i="0" dirty="0" smtClean="0"/>
          </a:p>
          <a:p>
            <a:pPr>
              <a:buFont typeface="Arial" pitchFamily="34" charset="0"/>
              <a:buChar char="•"/>
            </a:pPr>
            <a:r>
              <a:rPr lang="en-US" sz="2000" i="0" dirty="0" smtClean="0"/>
              <a:t>George Bush on oil: </a:t>
            </a:r>
            <a:r>
              <a:rPr lang="en-US" sz="1600" i="0" dirty="0" smtClean="0">
                <a:hlinkClick r:id="rId5"/>
              </a:rPr>
              <a:t>http://www.thedailyshow.com/watch/thu-march-6-2008/crude-awakening</a:t>
            </a:r>
            <a:endParaRPr lang="en-US" sz="2000" i="0" dirty="0" smtClean="0"/>
          </a:p>
        </p:txBody>
      </p:sp>
      <p:pic>
        <p:nvPicPr>
          <p:cNvPr id="122882" name="Picture 2" descr="http://www.longan.gov.vn/english/News/Pictures/2009/Thang6/09-06-2009/images1803622_oil271195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4611" y="2004646"/>
            <a:ext cx="3602716" cy="226971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Fallacy of Supply and Demand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95412"/>
            <a:ext cx="7010400" cy="5233987"/>
          </a:xfrm>
        </p:spPr>
        <p:txBody>
          <a:bodyPr/>
          <a:lstStyle/>
          <a:p>
            <a:endParaRPr lang="en-US" sz="1600" dirty="0" smtClean="0">
              <a:hlinkClick r:id="rId3"/>
            </a:endParaRPr>
          </a:p>
          <a:p>
            <a:endParaRPr lang="en-US" sz="1600" dirty="0" smtClean="0">
              <a:hlinkClick r:id="rId3"/>
            </a:endParaRPr>
          </a:p>
          <a:p>
            <a:endParaRPr lang="en-US" sz="1600" dirty="0" smtClean="0">
              <a:hlinkClick r:id="rId3"/>
            </a:endParaRPr>
          </a:p>
          <a:p>
            <a:endParaRPr lang="en-US" sz="1600" dirty="0" smtClean="0">
              <a:hlinkClick r:id="rId3"/>
            </a:endParaRPr>
          </a:p>
          <a:p>
            <a:endParaRPr lang="en-US" sz="1600" dirty="0" smtClean="0">
              <a:hlinkClick r:id="rId3"/>
            </a:endParaRPr>
          </a:p>
          <a:p>
            <a:endParaRPr lang="en-US" sz="1600" dirty="0" smtClean="0">
              <a:hlinkClick r:id="rId3"/>
            </a:endParaRPr>
          </a:p>
          <a:p>
            <a:endParaRPr lang="en-US" sz="1600" dirty="0" smtClean="0">
              <a:hlinkClick r:id="rId3"/>
            </a:endParaRPr>
          </a:p>
          <a:p>
            <a:endParaRPr lang="en-US" sz="1600" dirty="0" smtClean="0">
              <a:hlinkClick r:id="rId3"/>
            </a:endParaRPr>
          </a:p>
          <a:p>
            <a:endParaRPr lang="en-US" sz="1600" dirty="0" smtClean="0">
              <a:hlinkClick r:id="rId3"/>
            </a:endParaRPr>
          </a:p>
          <a:p>
            <a:endParaRPr lang="en-US" sz="1600" dirty="0" smtClean="0">
              <a:hlinkClick r:id="rId3"/>
            </a:endParaRPr>
          </a:p>
          <a:p>
            <a:r>
              <a:rPr lang="en-US" sz="1600" dirty="0" smtClean="0">
                <a:hlinkClick r:id="rId3"/>
              </a:rPr>
              <a:t>http://www.youtube.com/watch?v=FaO3aGmuNFc</a:t>
            </a:r>
            <a:r>
              <a:rPr lang="en-US" sz="1600" dirty="0" smtClean="0"/>
              <a:t> (D. </a:t>
            </a:r>
            <a:r>
              <a:rPr lang="en-US" sz="1600" dirty="0" err="1" smtClean="0"/>
              <a:t>Ariely</a:t>
            </a:r>
            <a:r>
              <a:rPr lang="en-US" sz="1600" dirty="0" smtClean="0"/>
              <a:t>)</a:t>
            </a:r>
          </a:p>
        </p:txBody>
      </p:sp>
      <p:pic>
        <p:nvPicPr>
          <p:cNvPr id="104450" name="Picture 2" descr="http://betsydevine.com/blog/pictures/DucklingsSn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1500" y="1579287"/>
            <a:ext cx="5942846" cy="32922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31500" y="5189217"/>
            <a:ext cx="4996368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</a:t>
            </a:r>
            <a:r>
              <a:rPr lang="en-US" dirty="0"/>
              <a:t>people like ducklings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1400" dirty="0">
                <a:hlinkClick r:id="rId3"/>
              </a:rPr>
              <a:t>http://www.youtube.com/watch?v=FaO3aGmuNFc</a:t>
            </a:r>
            <a:r>
              <a:rPr lang="en-US" sz="1400" dirty="0"/>
              <a:t> (D. </a:t>
            </a:r>
            <a:r>
              <a:rPr lang="en-US" sz="1400" dirty="0" err="1"/>
              <a:t>Ariely</a:t>
            </a:r>
            <a:r>
              <a:rPr lang="en-US" sz="1400" dirty="0"/>
              <a:t>)</a:t>
            </a:r>
          </a:p>
          <a:p>
            <a:endParaRPr lang="en-US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   We owe this to…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8945" y="494709"/>
            <a:ext cx="1930610" cy="2081438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7007467" y="2725616"/>
            <a:ext cx="160973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Alfred Marshall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01750" y="1633618"/>
            <a:ext cx="5069841" cy="4705078"/>
            <a:chOff x="1876091" y="1444869"/>
            <a:chExt cx="5069841" cy="4705078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>
              <a:off x="2365148" y="5556737"/>
              <a:ext cx="4580784" cy="35171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 rot="5400000" flipH="1" flipV="1">
              <a:off x="439628" y="3616574"/>
              <a:ext cx="3871546" cy="1464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16200000">
              <a:off x="436369" y="3341080"/>
              <a:ext cx="3267241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Price </a:t>
              </a:r>
              <a:r>
                <a:rPr lang="en-US" sz="1800" dirty="0" smtClean="0"/>
                <a:t>(independent variable)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58207" y="5762149"/>
              <a:ext cx="353173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Quantity </a:t>
              </a:r>
              <a:r>
                <a:rPr lang="en-US" sz="1800" dirty="0" smtClean="0"/>
                <a:t>(dependent variable)</a:t>
              </a:r>
              <a:endParaRPr lang="en-US" sz="1800" dirty="0"/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 rot="5400000">
              <a:off x="3669333" y="4554416"/>
              <a:ext cx="2019300" cy="2931"/>
            </a:xfrm>
            <a:prstGeom prst="line">
              <a:avLst/>
            </a:prstGeom>
            <a:solidFill>
              <a:srgbClr val="C0C0C0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10800000">
              <a:off x="2813548" y="1758463"/>
              <a:ext cx="3385038" cy="318281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 rot="5400000" flipH="1" flipV="1">
              <a:off x="2980602" y="2277207"/>
              <a:ext cx="3191609" cy="271682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41" idx="6"/>
            </p:cNvCxnSpPr>
            <p:nvPr/>
          </p:nvCxnSpPr>
          <p:spPr bwMode="auto">
            <a:xfrm flipV="1">
              <a:off x="2382725" y="3503736"/>
              <a:ext cx="2373923" cy="4395"/>
            </a:xfrm>
            <a:prstGeom prst="line">
              <a:avLst/>
            </a:prstGeom>
            <a:solidFill>
              <a:srgbClr val="C0C0C0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Oval 40"/>
            <p:cNvSpPr/>
            <p:nvPr/>
          </p:nvSpPr>
          <p:spPr bwMode="auto">
            <a:xfrm>
              <a:off x="4607178" y="3429001"/>
              <a:ext cx="149470" cy="14947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03640" y="1444869"/>
              <a:ext cx="389850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15363" y="4938347"/>
              <a:ext cx="407484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How much?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r>
              <a:rPr lang="en-US" sz="2800" dirty="0" err="1" smtClean="0"/>
              <a:t>Q</a:t>
            </a:r>
            <a:r>
              <a:rPr lang="en-US" sz="1800" dirty="0" err="1" smtClean="0"/>
              <a:t>d</a:t>
            </a:r>
            <a:r>
              <a:rPr lang="en-US" sz="2800" dirty="0" smtClean="0"/>
              <a:t> </a:t>
            </a:r>
            <a:r>
              <a:rPr lang="en-US" sz="2000" dirty="0" smtClean="0"/>
              <a:t>(how much you consume)</a:t>
            </a:r>
            <a:r>
              <a:rPr lang="en-US" sz="2800" dirty="0" smtClean="0"/>
              <a:t>= f ( </a:t>
            </a:r>
            <a:r>
              <a:rPr lang="en-US" sz="2000" dirty="0" smtClean="0"/>
              <a:t>…</a:t>
            </a:r>
            <a:r>
              <a:rPr lang="en-US" sz="2800" dirty="0" smtClean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768077156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76779" y="1650080"/>
            <a:ext cx="6712368" cy="4078266"/>
            <a:chOff x="1832131" y="1333126"/>
            <a:chExt cx="6712368" cy="4078266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2365149" y="5249006"/>
              <a:ext cx="4580784" cy="35171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 rot="5400000" flipH="1" flipV="1">
              <a:off x="439629" y="3308843"/>
              <a:ext cx="3871546" cy="1464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6200000">
              <a:off x="1582639" y="1582618"/>
              <a:ext cx="886781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Price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13685" y="5023594"/>
              <a:ext cx="1330814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Quantity</a:t>
              </a:r>
              <a:endParaRPr lang="en-US" sz="1800" dirty="0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Demand Curve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439069" y="403054"/>
            <a:ext cx="70104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Are you willing to pay $50 for a cup of coffee?</a:t>
            </a:r>
          </a:p>
        </p:txBody>
      </p:sp>
      <p:pic>
        <p:nvPicPr>
          <p:cNvPr id="68610" name="Picture 2" descr="http://upload.wikimedia.org/wikipedia/commons/d/d0/Paradox_hermaph_060924_lt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613" y="1509179"/>
            <a:ext cx="3331090" cy="38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9564" y="5534497"/>
            <a:ext cx="704691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>
              <a:hlinkClick r:id=""/>
            </a:endParaRPr>
          </a:p>
          <a:p>
            <a:pPr eaLnBrk="1" hangingPunct="1"/>
            <a:r>
              <a:rPr lang="en-US" sz="1400" dirty="0">
                <a:hlinkClick r:id=""/>
              </a:rPr>
              <a:t>http://www.youtube.com/watch?v=1Q7IYpLYQ7Q</a:t>
            </a:r>
            <a:r>
              <a:rPr lang="en-US" sz="1400" dirty="0"/>
              <a:t> (what is it?)</a:t>
            </a:r>
          </a:p>
          <a:p>
            <a:pPr eaLnBrk="1" hangingPunct="1"/>
            <a:r>
              <a:rPr lang="en-US" sz="1400" dirty="0">
                <a:hlinkClick r:id="rId4"/>
              </a:rPr>
              <a:t>http://en.wikipedia.org/wiki/Kopi_Luwak#Economics</a:t>
            </a:r>
            <a:r>
              <a:rPr lang="en-US" sz="1400" dirty="0"/>
              <a:t> (wiki article)</a:t>
            </a:r>
          </a:p>
          <a:p>
            <a:pPr eaLnBrk="1" hangingPunct="1"/>
            <a:r>
              <a:rPr lang="en-US" sz="1400" dirty="0">
                <a:hlinkClick r:id="rId5"/>
              </a:rPr>
              <a:t>http://www.volcanicacoffee.com/estate-coffee/kopi-luwak-coffee.htm</a:t>
            </a:r>
            <a:r>
              <a:rPr lang="en-US" sz="1400" dirty="0"/>
              <a:t> (buy it here)</a:t>
            </a:r>
          </a:p>
          <a:p>
            <a:pPr eaLnBrk="1" hangingPunct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38486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82579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Demand (schedule or curve)</a:t>
            </a:r>
          </a:p>
          <a:p>
            <a:endParaRPr lang="en-US" sz="2400" dirty="0" smtClean="0"/>
          </a:p>
          <a:p>
            <a:r>
              <a:rPr lang="en-US" sz="2400" dirty="0" smtClean="0"/>
              <a:t>Quantity Demanded</a:t>
            </a:r>
          </a:p>
          <a:p>
            <a:endParaRPr lang="en-US" sz="2400" dirty="0" smtClean="0"/>
          </a:p>
          <a:p>
            <a:r>
              <a:rPr lang="en-US" sz="2400" dirty="0" smtClean="0"/>
              <a:t>The Law of Demand: </a:t>
            </a:r>
            <a:r>
              <a:rPr lang="en-US" sz="1600" dirty="0" smtClean="0"/>
              <a:t>As price goes up, quantity demanded goes ________.</a:t>
            </a:r>
          </a:p>
          <a:p>
            <a:endParaRPr lang="en-US" sz="1600" dirty="0" smtClean="0"/>
          </a:p>
          <a:p>
            <a:r>
              <a:rPr lang="en-US" sz="2400" dirty="0" smtClean="0"/>
              <a:t>Individual </a:t>
            </a:r>
            <a:r>
              <a:rPr lang="en-US" sz="2400" dirty="0" err="1" smtClean="0"/>
              <a:t>vs</a:t>
            </a:r>
            <a:r>
              <a:rPr lang="en-US" sz="2400" dirty="0" smtClean="0"/>
              <a:t> Market Demand</a:t>
            </a:r>
            <a:endParaRPr lang="en-US" sz="20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in D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Q</a:t>
            </a:r>
            <a:r>
              <a:rPr lang="en-US" sz="2400" dirty="0" err="1" smtClean="0"/>
              <a:t>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180492" y="1690736"/>
            <a:ext cx="5117123" cy="4044462"/>
            <a:chOff x="2866292" y="1468315"/>
            <a:chExt cx="5117123" cy="4044462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2866292" y="5477609"/>
              <a:ext cx="5117123" cy="351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866041" y="3471497"/>
              <a:ext cx="4012226" cy="586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>
              <a:off x="3253154" y="2092569"/>
              <a:ext cx="4044461" cy="291904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692769" y="3033346"/>
              <a:ext cx="298939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14645" y="4381500"/>
              <a:ext cx="298939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991707" y="2611316"/>
              <a:ext cx="149470" cy="149470"/>
            </a:xfrm>
            <a:prstGeom prst="ellipse">
              <a:avLst/>
            </a:prstGeom>
            <a:solidFill>
              <a:srgbClr val="92D050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3651739" y="1611923"/>
              <a:ext cx="4044461" cy="291904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799991" y="2652347"/>
              <a:ext cx="363416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113584" y="4135316"/>
              <a:ext cx="149470" cy="149470"/>
            </a:xfrm>
            <a:prstGeom prst="ellipse">
              <a:avLst/>
            </a:prstGeom>
            <a:solidFill>
              <a:srgbClr val="92D050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659315" y="3048000"/>
              <a:ext cx="149470" cy="149470"/>
            </a:xfrm>
            <a:prstGeom prst="ellipse">
              <a:avLst/>
            </a:prstGeom>
            <a:solidFill>
              <a:srgbClr val="92D050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in Demand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083697" y="1820008"/>
            <a:ext cx="5213839" cy="4208584"/>
            <a:chOff x="2866292" y="1304193"/>
            <a:chExt cx="5213839" cy="4208584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2866292" y="5477609"/>
              <a:ext cx="5117123" cy="351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866041" y="3471497"/>
              <a:ext cx="4012226" cy="586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>
              <a:off x="3499340" y="1820008"/>
              <a:ext cx="4044461" cy="291904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4012223" y="1304193"/>
              <a:ext cx="4044461" cy="2919046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>
              <a:off x="3012831" y="2362200"/>
              <a:ext cx="4044461" cy="2919046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 bwMode="auto">
            <a:xfrm rot="16200000" flipV="1">
              <a:off x="5521569" y="2980591"/>
              <a:ext cx="448408" cy="879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 rot="16200000" flipH="1">
              <a:off x="5503986" y="3894993"/>
              <a:ext cx="492371" cy="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2875085" y="3367454"/>
              <a:ext cx="5205046" cy="123092"/>
            </a:xfrm>
            <a:prstGeom prst="line">
              <a:avLst/>
            </a:prstGeom>
            <a:solidFill>
              <a:srgbClr val="C0C0C0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Oval 25"/>
            <p:cNvSpPr/>
            <p:nvPr/>
          </p:nvSpPr>
          <p:spPr bwMode="auto">
            <a:xfrm>
              <a:off x="5653453" y="3341078"/>
              <a:ext cx="149470" cy="14947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530289</TotalTime>
  <Words>508</Words>
  <Application>Microsoft Office PowerPoint</Application>
  <PresentationFormat>On-screen Show (4:3)</PresentationFormat>
  <Paragraphs>175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Supply, Demand &amp;  Market Equilibrium Principles of Microeconomics   Boris Nikolaev </vt:lpstr>
      <vt:lpstr>Why is it that…</vt:lpstr>
      <vt:lpstr>    We owe this to…</vt:lpstr>
      <vt:lpstr>How much?</vt:lpstr>
      <vt:lpstr>The Demand Curve</vt:lpstr>
      <vt:lpstr>Are you willing to pay $50 for a cup of coffee?</vt:lpstr>
      <vt:lpstr>Demand</vt:lpstr>
      <vt:lpstr>Shifts in D vs Qd</vt:lpstr>
      <vt:lpstr>Shifts in Demand</vt:lpstr>
      <vt:lpstr>Determinants of Demand (the “other things” we held constant before)</vt:lpstr>
      <vt:lpstr>What!?</vt:lpstr>
      <vt:lpstr>PowerPoint Presentation</vt:lpstr>
      <vt:lpstr>Supply</vt:lpstr>
      <vt:lpstr>Shifts in S vs Qs</vt:lpstr>
      <vt:lpstr>Shifts in Supply</vt:lpstr>
      <vt:lpstr>Determinants of Supply (the “other things” we held constant before)</vt:lpstr>
      <vt:lpstr> Markets &amp; Prices</vt:lpstr>
      <vt:lpstr>Market Equilibrium</vt:lpstr>
      <vt:lpstr>P &gt; P*</vt:lpstr>
      <vt:lpstr>P &lt; P*</vt:lpstr>
      <vt:lpstr>Finding Equilibrium P* and Q*</vt:lpstr>
      <vt:lpstr>How did oil prices reach $147/barrel? Then plummeted back to $30…and now are on the rise again.</vt:lpstr>
      <vt:lpstr>Why is it hard to predict oil prices?</vt:lpstr>
      <vt:lpstr>The Fallacy of Supply and Demand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Monopoly (Ch.10)</dc:title>
  <dc:subject/>
  <dc:creator/>
  <cp:keywords/>
  <dc:description/>
  <cp:lastModifiedBy>bobson</cp:lastModifiedBy>
  <cp:revision>1209</cp:revision>
  <dcterms:created xsi:type="dcterms:W3CDTF">2004-11-09T23:39:25Z</dcterms:created>
  <dcterms:modified xsi:type="dcterms:W3CDTF">2012-01-28T02:07:54Z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TC011589511033</vt:lpwstr>
  </property>
</Properties>
</file>